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23"/>
  </p:notesMasterIdLst>
  <p:sldIdLst>
    <p:sldId id="259" r:id="rId5"/>
    <p:sldId id="260" r:id="rId6"/>
    <p:sldId id="261" r:id="rId7"/>
    <p:sldId id="262" r:id="rId8"/>
    <p:sldId id="300" r:id="rId9"/>
    <p:sldId id="301" r:id="rId10"/>
    <p:sldId id="313" r:id="rId11"/>
    <p:sldId id="302" r:id="rId12"/>
    <p:sldId id="303" r:id="rId13"/>
    <p:sldId id="309" r:id="rId14"/>
    <p:sldId id="310" r:id="rId15"/>
    <p:sldId id="311" r:id="rId16"/>
    <p:sldId id="306" r:id="rId17"/>
    <p:sldId id="316" r:id="rId18"/>
    <p:sldId id="317" r:id="rId19"/>
    <p:sldId id="318" r:id="rId20"/>
    <p:sldId id="282" r:id="rId21"/>
    <p:sldId id="312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y Morgan" initials="KM" lastIdx="18" clrIdx="0">
    <p:extLst>
      <p:ext uri="{19B8F6BF-5375-455C-9EA6-DF929625EA0E}">
        <p15:presenceInfo xmlns:p15="http://schemas.microsoft.com/office/powerpoint/2012/main" userId="S::kmorgan@firstinspires.org::19752d8f-270a-426b-91ad-1bf5c79275bc" providerId="AD"/>
      </p:ext>
    </p:extLst>
  </p:cmAuthor>
  <p:cmAuthor id="2" name="Tammy Pankey" initials="TP" lastIdx="17" clrIdx="1">
    <p:extLst>
      <p:ext uri="{19B8F6BF-5375-455C-9EA6-DF929625EA0E}">
        <p15:presenceInfo xmlns:p15="http://schemas.microsoft.com/office/powerpoint/2012/main" userId="S::tpankey@firstinspires.org::89b84b47-0384-4d66-b56e-dc00ebdb68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7342"/>
    <a:srgbClr val="006933"/>
    <a:srgbClr val="00A651"/>
    <a:srgbClr val="4472C4"/>
    <a:srgbClr val="FF781D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C5DB30-D3D2-4D6C-97C0-1D96CAA7ADB9}" v="2" dt="2022-07-19T15:33:11.2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90"/>
    <p:restoredTop sz="79404"/>
  </p:normalViewPr>
  <p:slideViewPr>
    <p:cSldViewPr snapToGrid="0">
      <p:cViewPr varScale="1">
        <p:scale>
          <a:sx n="90" d="100"/>
          <a:sy n="90" d="100"/>
        </p:scale>
        <p:origin x="2598" y="78"/>
      </p:cViewPr>
      <p:guideLst>
        <p:guide orient="horz" pos="2160"/>
        <p:guide pos="3024"/>
      </p:guideLst>
    </p:cSldViewPr>
  </p:slideViewPr>
  <p:notesTextViewPr>
    <p:cViewPr>
      <p:scale>
        <a:sx n="90" d="100"/>
        <a:sy n="9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my Pankey" userId="89b84b47-0384-4d66-b56e-dc00ebdb68cf" providerId="ADAL" clId="{4AC5DB30-D3D2-4D6C-97C0-1D96CAA7ADB9}"/>
    <pc:docChg chg="undo custSel modSld">
      <pc:chgData name="Tammy Pankey" userId="89b84b47-0384-4d66-b56e-dc00ebdb68cf" providerId="ADAL" clId="{4AC5DB30-D3D2-4D6C-97C0-1D96CAA7ADB9}" dt="2022-07-19T14:09:40.731" v="23" actId="478"/>
      <pc:docMkLst>
        <pc:docMk/>
      </pc:docMkLst>
      <pc:sldChg chg="modSp mod">
        <pc:chgData name="Tammy Pankey" userId="89b84b47-0384-4d66-b56e-dc00ebdb68cf" providerId="ADAL" clId="{4AC5DB30-D3D2-4D6C-97C0-1D96CAA7ADB9}" dt="2022-07-19T14:08:30.684" v="18" actId="6549"/>
        <pc:sldMkLst>
          <pc:docMk/>
          <pc:sldMk cId="3822573366" sldId="262"/>
        </pc:sldMkLst>
        <pc:spChg chg="mod">
          <ac:chgData name="Tammy Pankey" userId="89b84b47-0384-4d66-b56e-dc00ebdb68cf" providerId="ADAL" clId="{4AC5DB30-D3D2-4D6C-97C0-1D96CAA7ADB9}" dt="2022-07-19T14:08:30.684" v="18" actId="6549"/>
          <ac:spMkLst>
            <pc:docMk/>
            <pc:sldMk cId="3822573366" sldId="262"/>
            <ac:spMk id="5" creationId="{6B1D03B4-C717-412F-811E-F984EE8C8BAB}"/>
          </ac:spMkLst>
        </pc:spChg>
      </pc:sldChg>
      <pc:sldChg chg="addSp delSp modSp mod">
        <pc:chgData name="Tammy Pankey" userId="89b84b47-0384-4d66-b56e-dc00ebdb68cf" providerId="ADAL" clId="{4AC5DB30-D3D2-4D6C-97C0-1D96CAA7ADB9}" dt="2022-07-19T14:09:40.731" v="23" actId="478"/>
        <pc:sldMkLst>
          <pc:docMk/>
          <pc:sldMk cId="173956753" sldId="312"/>
        </pc:sldMkLst>
        <pc:spChg chg="add del">
          <ac:chgData name="Tammy Pankey" userId="89b84b47-0384-4d66-b56e-dc00ebdb68cf" providerId="ADAL" clId="{4AC5DB30-D3D2-4D6C-97C0-1D96CAA7ADB9}" dt="2022-07-19T14:09:24.869" v="21" actId="478"/>
          <ac:spMkLst>
            <pc:docMk/>
            <pc:sldMk cId="173956753" sldId="312"/>
            <ac:spMk id="3" creationId="{5010B4F6-AB8D-46B9-924D-60D5BC2D0443}"/>
          </ac:spMkLst>
        </pc:spChg>
        <pc:spChg chg="add del mod">
          <ac:chgData name="Tammy Pankey" userId="89b84b47-0384-4d66-b56e-dc00ebdb68cf" providerId="ADAL" clId="{4AC5DB30-D3D2-4D6C-97C0-1D96CAA7ADB9}" dt="2022-07-19T14:09:22.441" v="20" actId="478"/>
          <ac:spMkLst>
            <pc:docMk/>
            <pc:sldMk cId="173956753" sldId="312"/>
            <ac:spMk id="5" creationId="{5C01578A-2A30-28EF-41D9-086B4E73C2FD}"/>
          </ac:spMkLst>
        </pc:spChg>
        <pc:spChg chg="add del mod">
          <ac:chgData name="Tammy Pankey" userId="89b84b47-0384-4d66-b56e-dc00ebdb68cf" providerId="ADAL" clId="{4AC5DB30-D3D2-4D6C-97C0-1D96CAA7ADB9}" dt="2022-07-19T14:09:40.731" v="23" actId="478"/>
          <ac:spMkLst>
            <pc:docMk/>
            <pc:sldMk cId="173956753" sldId="312"/>
            <ac:spMk id="9" creationId="{57D55D68-9833-B990-5C37-306E264EC73D}"/>
          </ac:spMkLst>
        </pc:spChg>
        <pc:spChg chg="add mod">
          <ac:chgData name="Tammy Pankey" userId="89b84b47-0384-4d66-b56e-dc00ebdb68cf" providerId="ADAL" clId="{4AC5DB30-D3D2-4D6C-97C0-1D96CAA7ADB9}" dt="2022-07-19T14:09:25.630" v="22"/>
          <ac:spMkLst>
            <pc:docMk/>
            <pc:sldMk cId="173956753" sldId="312"/>
            <ac:spMk id="10" creationId="{42CF4DDD-65CC-5BC7-1F2C-ACEB334E833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3F5F3-06B3-EE47-BF43-708E2593BF64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B8CF6-C2C2-924C-96EF-0C0C9E05F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7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what an energy journey is. Look over page 6 for ideas.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at the mat and describe what you see related to energy. Identify an energy journey.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these four energy categories – source, distribution, storage, and consumption.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Label examples of each category on the mat image.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 build that shows energy consumption using the prototyping pieces.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your design and explain how it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91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what an energy journey is. Look over page 6 for ideas.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at the mat and describe what you see related to energy. Identify an energy journey.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these four energy categories – source, distribution, storage, and consumption.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Label examples of each category on the mat image.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 build that shows energy consumption using the prototyping pieces.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your design and explain how it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767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8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what an energy journey is. Look over page 6 for ideas.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at the mat and describe what you see related to energy. Identify an energy journey.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these four energy categories – source, distribution, storage, and consumption.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Label examples of each category on the mat image.</a:t>
            </a:r>
          </a:p>
          <a:p>
            <a:endParaRPr lang="en-US" sz="18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 build that shows energy consumption using the prototyping pieces.</a:t>
            </a:r>
          </a:p>
          <a:p>
            <a:r>
              <a:rPr lang="en-US" sz="1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your design and explain how it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 minutes)</a:t>
            </a:r>
          </a:p>
          <a:p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the team: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Share what they did in the session.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sz="1200" dirty="0"/>
              <a:t>Explain what an energy journey is and its different parts.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en-US" dirty="0"/>
              <a:t>Show the different energy examples on the mat.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58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Segoe UI" panose="020B0502040204020203" pitchFamily="34" charset="0"/>
              </a:rPr>
              <a:t>Ask the children to reflect on what parts of the energy journey they might like to design as a wind energy engineer.</a:t>
            </a:r>
            <a:endParaRPr lang="en-US" sz="12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502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Segoe UI" panose="020B0502040204020203" pitchFamily="34" charset="0"/>
              </a:rPr>
              <a:t>Ask the children to reflect on what parts of the energy journey they might like to design as a solar panel installer.</a:t>
            </a:r>
            <a:endParaRPr lang="en-US" sz="12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474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Segoe UI" panose="020B0502040204020203" pitchFamily="34" charset="0"/>
              </a:rPr>
              <a:t>Ask the children to reflect on what parts of the energy journey they might like to design as a substation technician.</a:t>
            </a:r>
            <a:endParaRPr lang="en-US" sz="12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77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play a video or song during clean up time Link on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GoNoodle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https://family.gonoodle.com/activities/clean-up.  Link on YouTube Kids:  https://www.youtubekids.com/watch?v=ZJFk87ZsHn0 . Link on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Youtube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https://youtu.be/ZJFk87ZsHn0</a:t>
            </a:r>
            <a:endParaRPr lang="en-US" dirty="0"/>
          </a:p>
          <a:p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800" b="1" i="0" u="none" strike="noStrike" baseline="0" dirty="0">
                <a:solidFill>
                  <a:srgbClr val="00963E"/>
                </a:solidFill>
                <a:latin typeface="Arial-BoldMT"/>
              </a:rPr>
              <a:t>Cleanup Pointers</a:t>
            </a:r>
          </a:p>
          <a:p>
            <a:pPr algn="l"/>
            <a:r>
              <a:rPr lang="en-US" sz="1800" dirty="0"/>
              <a:t>• Anything built with the prototyping pieces should be taken apart. </a:t>
            </a:r>
          </a:p>
          <a:p>
            <a:pPr algn="l"/>
            <a:r>
              <a:rPr lang="en-US" sz="1800" dirty="0"/>
              <a:t>• Place the prototyping pieces back in the Explore box or in a container labeled “Prototyping Pieces.”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75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99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session has Guiding Questions that can be shared to frame the session.</a:t>
            </a:r>
          </a:p>
          <a:p>
            <a:endParaRPr lang="en-US" sz="1200" b="0" i="1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200" b="1" i="0" u="none" strike="noStrike" baseline="0" dirty="0">
                <a:solidFill>
                  <a:srgbClr val="00963E"/>
                </a:solidFill>
                <a:latin typeface="Arial-BoldMT"/>
              </a:rPr>
              <a:t>Session Tips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Check out the Multimedia Resources for more resources you can use with your team.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You will find various sessions reference different energy jobs. These jobs are listed on the Career Connections pages in the </a:t>
            </a:r>
            <a:r>
              <a:rPr lang="en-US" sz="1200" b="0" i="1" u="none" strike="noStrike" baseline="0" dirty="0">
                <a:solidFill>
                  <a:srgbClr val="000000"/>
                </a:solidFill>
                <a:latin typeface="ArialMT"/>
              </a:rPr>
              <a:t>Engineering Notebook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Writing and drawing space is provided throughout the notebook for each child to capture their thoughts and ideas.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Have examples of the four different energy categories ready to discuss. Page 7 in the </a:t>
            </a:r>
            <a:r>
              <a:rPr lang="en-US" sz="1200" b="0" i="1" u="none" strike="noStrike" baseline="0" dirty="0">
                <a:solidFill>
                  <a:srgbClr val="000000"/>
                </a:solidFill>
                <a:latin typeface="ArialMT"/>
              </a:rPr>
              <a:t>Engineering Notebook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is a great resource to reference.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Give the team the LEGO prototyping pieces (Bags labeled 5) to create their designs. Do NOT open any other bags.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MT"/>
              </a:rPr>
              <a:t>You will find the Core Values highlighted through prompts by Max, Ruby, and Jacob.</a:t>
            </a:r>
            <a:endParaRPr lang="en-US" dirty="0"/>
          </a:p>
          <a:p>
            <a:pPr marL="342900" indent="-342900" algn="l">
              <a:buFont typeface="+mj-lt"/>
              <a:buAutoNum type="arabicPeriod"/>
            </a:pPr>
            <a:endParaRPr lang="en-US" dirty="0"/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124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Introduction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Let’s Discover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(10 minutes)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Read the definition for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discovery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the team.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(see page 5)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Talk about what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discovery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is. Have the team provide examples of this Core Value.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Extension: Have everyone draw a picture of an example of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discovery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Core Values page in their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Engineering Notebook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9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you have already watched the season launch video in the introductory slides, you may choose to skip it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83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energy theme.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Talk about how you get and use energy.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use energy daily.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picture of one way you use energy in your home every day.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what different energy jobs people have.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person doing an energy job.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50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energy theme.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Talk about how you get and use energy.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use energy daily.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picture of one way you use energy in your home every day.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what different energy jobs people have.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person doing an energy job.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83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energy theme.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Talk about how you get and use energy.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use energy daily.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picture of one way you use energy in your home every day.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what different energy jobs people have.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person doing an energy job.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49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 energy theme.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Talk about how you get and use energy.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how you use energy daily.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picture of one way you use energy in your home every day.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Think about what different energy jobs people have.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a person doing an energy job.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6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(20 minutes)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what an energy journey is. Look over page 6 for ideas.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at the mat and describe what you see related to energy. Identify an energy journey.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Explore these four energy categories – source, distribution, storage, and consumption.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Label examples of each category on the mat image.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 build that shows energy consumption using the prototyping pieces.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 your design and explain how it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B8CF6-C2C2-924C-96EF-0C0C9E05FE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8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L Explo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720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  <p15:guide id="2" pos="56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LL Explo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FF1096-3169-EE4B-8934-C3FB782637A7}"/>
              </a:ext>
            </a:extLst>
          </p:cNvPr>
          <p:cNvSpPr/>
          <p:nvPr userDrawn="1"/>
        </p:nvSpPr>
        <p:spPr>
          <a:xfrm>
            <a:off x="7958361" y="6139370"/>
            <a:ext cx="878284" cy="45719"/>
          </a:xfrm>
          <a:prstGeom prst="rect">
            <a:avLst/>
          </a:prstGeom>
          <a:solidFill>
            <a:srgbClr val="00A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0C33C2-6CD3-9547-B7C0-310F735C7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368" y="6288708"/>
            <a:ext cx="567209" cy="450144"/>
          </a:xfrm>
          <a:prstGeom prst="rect">
            <a:avLst/>
          </a:prstGeom>
        </p:spPr>
      </p:pic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74D5A213-B54C-7348-B25E-7F6F8FFC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357055" cy="209912"/>
          </a:xfrm>
        </p:spPr>
        <p:txBody>
          <a:bodyPr/>
          <a:lstStyle>
            <a:lvl1pPr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C53052E6-E16C-A04B-8192-1DB31D569F0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23CD55-385C-5342-B8A4-11A44E4ABC0F}"/>
              </a:ext>
            </a:extLst>
          </p:cNvPr>
          <p:cNvCxnSpPr>
            <a:cxnSpLocks/>
          </p:cNvCxnSpPr>
          <p:nvPr userDrawn="1"/>
        </p:nvCxnSpPr>
        <p:spPr>
          <a:xfrm>
            <a:off x="180799" y="6159514"/>
            <a:ext cx="7622081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6E3F1F0-7281-BB45-940C-7699D66DE8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99" y="6339274"/>
            <a:ext cx="1171634" cy="369145"/>
          </a:xfrm>
          <a:prstGeom prst="rect">
            <a:avLst/>
          </a:prstGeom>
        </p:spPr>
      </p:pic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E86BD933-7ECD-DB44-A5D3-0CA3A0BC94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0" y="1909763"/>
            <a:ext cx="7886700" cy="4106862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154C9013-0D60-994B-9DA0-2156E8F77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71F26ED-0509-D14C-96DF-C0C59D829C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1198880"/>
            <a:ext cx="7886700" cy="5080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</p:spTree>
    <p:extLst>
      <p:ext uri="{BB962C8B-B14F-4D97-AF65-F5344CB8AC3E}">
        <p14:creationId xmlns:p14="http://schemas.microsoft.com/office/powerpoint/2010/main" val="3321432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  <p15:guide id="2" pos="56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8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2">
              <a:lumMod val="2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85000"/>
              <a:lumOff val="15000"/>
            </a:schemeClr>
          </a:solidFill>
          <a:latin typeface="Helvetica Neue" panose="02000503000000020004" pitchFamily="2" charset="0"/>
          <a:ea typeface="Helvetica Neue" panose="02000503000000020004" pitchFamily="2" charset="0"/>
          <a:cs typeface="Helvetica Neue" panose="02000503000000020004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okR1AMFNV3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>
            <a:extLst>
              <a:ext uri="{FF2B5EF4-FFF2-40B4-BE49-F238E27FC236}">
                <a16:creationId xmlns:a16="http://schemas.microsoft.com/office/drawing/2014/main" id="{49461470-2C49-0B4A-AFF2-693C58AC2F9F}"/>
              </a:ext>
            </a:extLst>
          </p:cNvPr>
          <p:cNvSpPr/>
          <p:nvPr/>
        </p:nvSpPr>
        <p:spPr>
          <a:xfrm>
            <a:off x="4148152" y="0"/>
            <a:ext cx="4995848" cy="6858000"/>
          </a:xfrm>
          <a:custGeom>
            <a:avLst/>
            <a:gdLst>
              <a:gd name="connsiteX0" fmla="*/ 810930 w 4995848"/>
              <a:gd name="connsiteY0" fmla="*/ 0 h 6857999"/>
              <a:gd name="connsiteX1" fmla="*/ 4995848 w 4995848"/>
              <a:gd name="connsiteY1" fmla="*/ 0 h 6857999"/>
              <a:gd name="connsiteX2" fmla="*/ 4995848 w 4995848"/>
              <a:gd name="connsiteY2" fmla="*/ 6857999 h 6857999"/>
              <a:gd name="connsiteX3" fmla="*/ 810929 w 4995848"/>
              <a:gd name="connsiteY3" fmla="*/ 6857999 h 6857999"/>
              <a:gd name="connsiteX4" fmla="*/ 772675 w 4995848"/>
              <a:gd name="connsiteY4" fmla="*/ 6790558 h 6857999"/>
              <a:gd name="connsiteX5" fmla="*/ 0 w 4995848"/>
              <a:gd name="connsiteY5" fmla="*/ 3429001 h 6857999"/>
              <a:gd name="connsiteX6" fmla="*/ 772675 w 4995848"/>
              <a:gd name="connsiteY6" fmla="*/ 6744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5848" h="6857999">
                <a:moveTo>
                  <a:pt x="810930" y="0"/>
                </a:moveTo>
                <a:lnTo>
                  <a:pt x="4995848" y="0"/>
                </a:lnTo>
                <a:lnTo>
                  <a:pt x="4995848" y="6857999"/>
                </a:lnTo>
                <a:lnTo>
                  <a:pt x="810929" y="6857999"/>
                </a:lnTo>
                <a:lnTo>
                  <a:pt x="772675" y="6790558"/>
                </a:lnTo>
                <a:cubicBezTo>
                  <a:pt x="292599" y="5902709"/>
                  <a:pt x="0" y="4723291"/>
                  <a:pt x="0" y="3429001"/>
                </a:cubicBezTo>
                <a:cubicBezTo>
                  <a:pt x="0" y="2134711"/>
                  <a:pt x="292599" y="955293"/>
                  <a:pt x="772675" y="67445"/>
                </a:cubicBezTo>
                <a:close/>
              </a:path>
            </a:pathLst>
          </a:custGeom>
          <a:solidFill>
            <a:srgbClr val="00A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58CCE88-462B-3041-8EC1-A38C25E56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06" t="30941" r="22892" b="-245"/>
          <a:stretch/>
        </p:blipFill>
        <p:spPr>
          <a:xfrm>
            <a:off x="3200400" y="0"/>
            <a:ext cx="5943600" cy="36576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B760C1-7E25-45A7-B891-53C58D074E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660900" y="1866900"/>
            <a:ext cx="4378329" cy="28557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bg1"/>
                </a:solidFill>
                <a:effectLst>
                  <a:outerShdw dist="56557" dir="8100000" algn="tr" rotWithShape="0">
                    <a:srgbClr val="147342"/>
                  </a:outerShdw>
                </a:effectLst>
                <a:latin typeface="Roboto Medium" pitchFamily="2" charset="0"/>
                <a:ea typeface="Roboto Medium" pitchFamily="2" charset="0"/>
              </a:rPr>
              <a:t>Energy Journeys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B6ADE897-E12C-4A20-B842-CD64CC495BD3}"/>
              </a:ext>
            </a:extLst>
          </p:cNvPr>
          <p:cNvSpPr txBox="1">
            <a:spLocks/>
          </p:cNvSpPr>
          <p:nvPr/>
        </p:nvSpPr>
        <p:spPr>
          <a:xfrm>
            <a:off x="343072" y="341368"/>
            <a:ext cx="2857328" cy="4654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spc="250" dirty="0">
                <a:solidFill>
                  <a:srgbClr val="00A651"/>
                </a:solidFill>
                <a:latin typeface="Roboto" pitchFamily="2" charset="0"/>
                <a:ea typeface="Roboto" pitchFamily="2" charset="0"/>
              </a:rPr>
              <a:t>SESSION 1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51114C1B-4CF7-4817-84D5-E5FBD229F3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412" y="5625594"/>
            <a:ext cx="1708714" cy="10831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33AC4A-69E0-C943-9B18-78347663B2D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689" y="5555164"/>
            <a:ext cx="1638221" cy="11174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58D74D-BF22-0648-A33B-F9B5C97180E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071" y="5631984"/>
            <a:ext cx="3100472" cy="936912"/>
          </a:xfrm>
          <a:prstGeom prst="rect">
            <a:avLst/>
          </a:prstGeom>
        </p:spPr>
      </p:pic>
      <p:pic>
        <p:nvPicPr>
          <p:cNvPr id="3" name="Picture 2" descr="A picture containing toy, clipart, vector graphics&#10;&#10;Description automatically generated">
            <a:extLst>
              <a:ext uri="{FF2B5EF4-FFF2-40B4-BE49-F238E27FC236}">
                <a16:creationId xmlns:a16="http://schemas.microsoft.com/office/drawing/2014/main" id="{CBF52532-40E5-4053-A14E-3BDC338A17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71" y="2357713"/>
            <a:ext cx="3880386" cy="259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00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409B69A-3A8C-47CF-BCD6-8513370E98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5387" y="1911993"/>
            <a:ext cx="8272657" cy="417474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10642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10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B69E4-4F1C-4DC6-A986-0EDD4A2D8F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5387" y="1127761"/>
            <a:ext cx="7886700" cy="89795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Look at the mat and describe what you see related to energy. Identify an energy journey.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2</a:t>
            </a:r>
          </a:p>
        </p:txBody>
      </p:sp>
    </p:spTree>
    <p:extLst>
      <p:ext uri="{BB962C8B-B14F-4D97-AF65-F5344CB8AC3E}">
        <p14:creationId xmlns:p14="http://schemas.microsoft.com/office/powerpoint/2010/main" val="3616002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11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B69E4-4F1C-4DC6-A986-0EDD4A2D8F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5387" y="1127760"/>
            <a:ext cx="7886700" cy="146303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Explore these four energy categories – source, distribution, storage, and consumption.</a:t>
            </a:r>
          </a:p>
          <a:p>
            <a:r>
              <a:rPr lang="en-US" dirty="0">
                <a:solidFill>
                  <a:schemeClr val="tx1"/>
                </a:solidFill>
              </a:rPr>
              <a:t>Label examples of each category on the mat image.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49A093-499B-28BB-1115-CC92E6D4F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443" y="2325095"/>
            <a:ext cx="7215113" cy="361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05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12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9132"/>
            <a:ext cx="7886700" cy="762634"/>
          </a:xfrm>
        </p:spPr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2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29B761D-41D6-4F4F-86E9-6A37FED272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48447" y="1573619"/>
            <a:ext cx="4142436" cy="419138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b="1" i="0" u="none" strike="noStrike" baseline="0" dirty="0">
                <a:solidFill>
                  <a:srgbClr val="00A651"/>
                </a:solidFill>
                <a:latin typeface="ArialMT"/>
              </a:rPr>
              <a:t>Challenge</a:t>
            </a:r>
          </a:p>
          <a:p>
            <a:pPr algn="l"/>
            <a:r>
              <a:rPr lang="en-US" sz="2800" b="0" i="0" u="none" strike="noStrike" baseline="0" dirty="0">
                <a:latin typeface="ArialMT"/>
              </a:rPr>
              <a:t>Create a build that shows energy consumption using the prototyping pieces.</a:t>
            </a:r>
          </a:p>
          <a:p>
            <a:pPr algn="l"/>
            <a:r>
              <a:rPr lang="en-US" sz="2800" b="0" i="0" u="none" strike="noStrike" baseline="0" dirty="0">
                <a:latin typeface="ArialMT"/>
              </a:rPr>
              <a:t>Share your design and explain how it works.</a:t>
            </a:r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1FDDED-5851-D499-B74F-06B520330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18" y="1993900"/>
            <a:ext cx="4032504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25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13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4D35A-834E-4F7C-BC9B-EE00FA0ED9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1226855"/>
            <a:ext cx="4255866" cy="470780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Share what you did in the session.</a:t>
            </a:r>
          </a:p>
          <a:p>
            <a:r>
              <a:rPr lang="en-US" sz="2800" dirty="0"/>
              <a:t>Explain what an energy journey is and its different parts.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/>
              <a:t>Show the different energy examples on the mat.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A651"/>
                </a:solidFill>
              </a:rPr>
              <a:t>Share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BC57C1C5-B6DD-4BFB-831C-A575CB8B1691}"/>
              </a:ext>
            </a:extLst>
          </p:cNvPr>
          <p:cNvSpPr/>
          <p:nvPr/>
        </p:nvSpPr>
        <p:spPr>
          <a:xfrm rot="158273">
            <a:off x="5644811" y="1182211"/>
            <a:ext cx="2407546" cy="1798983"/>
          </a:xfrm>
          <a:prstGeom prst="wedgeEllipseCallout">
            <a:avLst>
              <a:gd name="adj1" fmla="val -17007"/>
              <a:gd name="adj2" fmla="val 74678"/>
            </a:avLst>
          </a:prstGeom>
          <a:solidFill>
            <a:srgbClr val="A6DFE2"/>
          </a:solidFill>
          <a:ln w="19050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have you discovered? Share with your team!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83558B-0D52-4950-80F4-8FDC7A4A5E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01244" y="3429000"/>
            <a:ext cx="3188273" cy="257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37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02444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14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2871A85E-1632-B609-2698-61B6069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A551"/>
                </a:solidFill>
              </a:rPr>
              <a:t>Career Connections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2D7F8AF2-34EF-976F-4641-7ABD599C0C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940" y="2778725"/>
            <a:ext cx="2651760" cy="2013194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b="1" i="0" u="none" strike="noStrike" baseline="0" dirty="0">
                <a:latin typeface="Helvetica Neue" panose="02000503000000020004"/>
              </a:rPr>
              <a:t>Role:</a:t>
            </a:r>
          </a:p>
          <a:p>
            <a:pPr marL="0" indent="0">
              <a:buNone/>
            </a:pPr>
            <a:r>
              <a:rPr lang="en-US" dirty="0">
                <a:latin typeface="ArialMT"/>
              </a:rPr>
              <a:t>Installs, maintains, and operates hydroelectric power systems and equipment.</a:t>
            </a:r>
            <a:endParaRPr lang="en-US" dirty="0">
              <a:latin typeface="Helvetica Neue" panose="02000503000000020004"/>
            </a:endParaRPr>
          </a:p>
        </p:txBody>
      </p:sp>
      <p:sp>
        <p:nvSpPr>
          <p:cNvPr id="19" name="Rectangle: Rounded Corners 9">
            <a:extLst>
              <a:ext uri="{FF2B5EF4-FFF2-40B4-BE49-F238E27FC236}">
                <a16:creationId xmlns:a16="http://schemas.microsoft.com/office/drawing/2014/main" id="{CAB64C0F-27DC-2778-C3C7-532F60067E27}"/>
              </a:ext>
            </a:extLst>
          </p:cNvPr>
          <p:cNvSpPr/>
          <p:nvPr/>
        </p:nvSpPr>
        <p:spPr>
          <a:xfrm>
            <a:off x="594360" y="1493203"/>
            <a:ext cx="2788920" cy="1128077"/>
          </a:xfrm>
          <a:prstGeom prst="roundRect">
            <a:avLst/>
          </a:prstGeom>
          <a:solidFill>
            <a:srgbClr val="00A551"/>
          </a:solidFill>
          <a:ln>
            <a:solidFill>
              <a:srgbClr val="00A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EF4FFAA2-167D-C741-F8E8-33D4EB16BCA4}"/>
              </a:ext>
            </a:extLst>
          </p:cNvPr>
          <p:cNvSpPr txBox="1">
            <a:spLocks/>
          </p:cNvSpPr>
          <p:nvPr/>
        </p:nvSpPr>
        <p:spPr>
          <a:xfrm>
            <a:off x="594360" y="1493204"/>
            <a:ext cx="2752214" cy="1128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Wind Energy</a:t>
            </a:r>
          </a:p>
          <a:p>
            <a:r>
              <a:rPr lang="en-US" dirty="0">
                <a:solidFill>
                  <a:schemeClr val="bg1"/>
                </a:solidFill>
              </a:rPr>
              <a:t>Engineer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14B52576-A1A5-FCAA-CDDD-DDDB6ED68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7278" y="2323007"/>
            <a:ext cx="4175521" cy="27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905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15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2B721FF7-3F3A-EB76-9440-CCAF744CE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A551"/>
                </a:solidFill>
              </a:rPr>
              <a:t>Career Connections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DAC5AB63-BF31-C369-BC03-07D999FF0C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940" y="2778725"/>
            <a:ext cx="2651760" cy="2013194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b="1" i="0" u="none" strike="noStrike" baseline="0" dirty="0">
                <a:latin typeface="Helvetica Neue" panose="02000503000000020004"/>
              </a:rPr>
              <a:t>Role:</a:t>
            </a:r>
          </a:p>
          <a:p>
            <a:pPr marL="0" indent="0">
              <a:buNone/>
            </a:pPr>
            <a:r>
              <a:rPr lang="en-US" dirty="0">
                <a:latin typeface="ArialMT"/>
              </a:rPr>
              <a:t>Installs, maintains, and operates hydroelectric power systems and equipment.</a:t>
            </a:r>
            <a:endParaRPr lang="en-US" dirty="0">
              <a:latin typeface="Helvetica Neue" panose="02000503000000020004"/>
            </a:endParaRPr>
          </a:p>
        </p:txBody>
      </p:sp>
      <p:sp>
        <p:nvSpPr>
          <p:cNvPr id="5" name="Rectangle: Rounded Corners 9">
            <a:extLst>
              <a:ext uri="{FF2B5EF4-FFF2-40B4-BE49-F238E27FC236}">
                <a16:creationId xmlns:a16="http://schemas.microsoft.com/office/drawing/2014/main" id="{7F67C7A7-17CB-4A78-680B-120565CA7206}"/>
              </a:ext>
            </a:extLst>
          </p:cNvPr>
          <p:cNvSpPr/>
          <p:nvPr/>
        </p:nvSpPr>
        <p:spPr>
          <a:xfrm>
            <a:off x="594360" y="1493203"/>
            <a:ext cx="2788920" cy="1128077"/>
          </a:xfrm>
          <a:prstGeom prst="roundRect">
            <a:avLst/>
          </a:prstGeom>
          <a:solidFill>
            <a:srgbClr val="00A551"/>
          </a:solidFill>
          <a:ln>
            <a:solidFill>
              <a:srgbClr val="00A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DC02A829-0CA1-9E7C-3C67-A8CF517B3726}"/>
              </a:ext>
            </a:extLst>
          </p:cNvPr>
          <p:cNvSpPr txBox="1">
            <a:spLocks/>
          </p:cNvSpPr>
          <p:nvPr/>
        </p:nvSpPr>
        <p:spPr>
          <a:xfrm>
            <a:off x="594360" y="1493204"/>
            <a:ext cx="2752214" cy="1128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Solar Panel</a:t>
            </a:r>
          </a:p>
          <a:p>
            <a:r>
              <a:rPr lang="en-US" dirty="0">
                <a:solidFill>
                  <a:schemeClr val="bg1"/>
                </a:solidFill>
              </a:rPr>
              <a:t>Installer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E4283F5-A35C-0B2F-ABB7-E21C0E42C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5585" y="2323007"/>
            <a:ext cx="4178907" cy="27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292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16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5972878-3EB8-B9E8-A692-C6DC8DECF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A551"/>
                </a:solidFill>
              </a:rPr>
              <a:t>Career Connections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B2458807-F95B-9E01-EB75-E637DE3F1E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940" y="2778725"/>
            <a:ext cx="2651760" cy="2013194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b="1" i="0" u="none" strike="noStrike" baseline="0" dirty="0">
                <a:latin typeface="Helvetica Neue" panose="02000503000000020004"/>
              </a:rPr>
              <a:t>Role:</a:t>
            </a:r>
          </a:p>
          <a:p>
            <a:pPr marL="0" indent="0">
              <a:buNone/>
            </a:pPr>
            <a:r>
              <a:rPr lang="en-US" dirty="0">
                <a:latin typeface="ArialMT"/>
              </a:rPr>
              <a:t>Installs, maintains, and operates hydroelectric power systems and equipment.</a:t>
            </a:r>
            <a:endParaRPr lang="en-US" dirty="0">
              <a:latin typeface="Helvetica Neue" panose="02000503000000020004"/>
            </a:endParaRPr>
          </a:p>
        </p:txBody>
      </p:sp>
      <p:sp>
        <p:nvSpPr>
          <p:cNvPr id="5" name="Rectangle: Rounded Corners 9">
            <a:extLst>
              <a:ext uri="{FF2B5EF4-FFF2-40B4-BE49-F238E27FC236}">
                <a16:creationId xmlns:a16="http://schemas.microsoft.com/office/drawing/2014/main" id="{1DA429EE-E677-D3C7-AE27-EA0BBABE8899}"/>
              </a:ext>
            </a:extLst>
          </p:cNvPr>
          <p:cNvSpPr/>
          <p:nvPr/>
        </p:nvSpPr>
        <p:spPr>
          <a:xfrm>
            <a:off x="594360" y="1493203"/>
            <a:ext cx="2788920" cy="1128077"/>
          </a:xfrm>
          <a:prstGeom prst="roundRect">
            <a:avLst/>
          </a:prstGeom>
          <a:solidFill>
            <a:srgbClr val="00A551"/>
          </a:solidFill>
          <a:ln>
            <a:solidFill>
              <a:srgbClr val="00A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3E9C7C7-F54A-64A7-6401-7A5831D398F9}"/>
              </a:ext>
            </a:extLst>
          </p:cNvPr>
          <p:cNvSpPr txBox="1">
            <a:spLocks/>
          </p:cNvSpPr>
          <p:nvPr/>
        </p:nvSpPr>
        <p:spPr>
          <a:xfrm>
            <a:off x="594360" y="1493204"/>
            <a:ext cx="2752214" cy="1128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Substation</a:t>
            </a:r>
          </a:p>
          <a:p>
            <a:r>
              <a:rPr lang="en-US" dirty="0">
                <a:solidFill>
                  <a:schemeClr val="bg1"/>
                </a:solidFill>
              </a:rPr>
              <a:t>Technician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B10218A-D438-597C-4457-E03CFF5E6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7574" y="2323007"/>
            <a:ext cx="4634930" cy="27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262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04379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17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A551"/>
                </a:solidFill>
              </a:rPr>
              <a:t>Clean Up</a:t>
            </a:r>
          </a:p>
        </p:txBody>
      </p:sp>
      <p:pic>
        <p:nvPicPr>
          <p:cNvPr id="7" name="Picture 6" descr="A picture containing tool, brush&#10;&#10;Description automatically generated">
            <a:extLst>
              <a:ext uri="{FF2B5EF4-FFF2-40B4-BE49-F238E27FC236}">
                <a16:creationId xmlns:a16="http://schemas.microsoft.com/office/drawing/2014/main" id="{AFD005AA-9D11-40B6-BACB-8D04D40553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428" y="1172626"/>
            <a:ext cx="6739147" cy="451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83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DB3A04-2BF4-4834-A5AC-BF412CEFA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18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99A4BC1-F5E0-4D25-AF3C-551958EE34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645" y="1619703"/>
            <a:ext cx="3606243" cy="228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49E708-F974-4E03-AA24-84C68C83AE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0819" y="995364"/>
            <a:ext cx="4640132" cy="3534677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2CF4DDD-65CC-5BC7-1F2C-ACEB334E8338}"/>
              </a:ext>
            </a:extLst>
          </p:cNvPr>
          <p:cNvSpPr txBox="1">
            <a:spLocks/>
          </p:cNvSpPr>
          <p:nvPr/>
        </p:nvSpPr>
        <p:spPr>
          <a:xfrm>
            <a:off x="188259" y="5002306"/>
            <a:ext cx="8501258" cy="1014318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LEGO, the LEGO logo and the SPIKE logo are trademarks of the/sont des marques de commerce du/son marcas registradas de LEGO Group. ©2022 The LEGO Group. All rights reserved/Tous droits réservés/Todos los derechos reservados.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, the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logo, and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  <a:ea typeface="Calibri" panose="020F0502020204030204" pitchFamily="34" charset="0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ENERGIZE</a:t>
            </a:r>
            <a:r>
              <a:rPr lang="en-US" sz="1200" baseline="30000">
                <a:latin typeface="Helvetica Neue" panose="02000503000000020004"/>
                <a:ea typeface="Calibri" panose="020F0502020204030204" pitchFamily="34" charset="0"/>
              </a:rPr>
              <a:t>SM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are registered trademarks of For Inspiration and Recognition of Science and Technology (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). LEGO</a:t>
            </a:r>
            <a:r>
              <a:rPr lang="en-US" sz="1200" baseline="30000">
                <a:latin typeface="Helvetica Neue" panose="02000503000000020004"/>
              </a:rPr>
              <a:t>® 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is a registered trademark of the LEGO Group.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LEGO</a:t>
            </a:r>
            <a:r>
              <a:rPr lang="en-US" sz="1200" baseline="30000">
                <a:latin typeface="Helvetica Neue" panose="02000503000000020004"/>
              </a:rPr>
              <a:t>®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League and SUPERPOWERED</a:t>
            </a:r>
            <a:r>
              <a:rPr lang="en-US" sz="1200" baseline="30000">
                <a:latin typeface="Helvetica Neue" panose="02000503000000020004"/>
              </a:rPr>
              <a:t>SM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are jointly held trademarks of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and the LEGO Group. ©2022 </a:t>
            </a:r>
            <a:r>
              <a:rPr lang="en-US" sz="1200" i="1">
                <a:latin typeface="Helvetica Neue" panose="02000503000000020004"/>
                <a:ea typeface="Calibri" panose="020F0502020204030204" pitchFamily="34" charset="0"/>
              </a:rPr>
              <a:t>FIRST</a:t>
            </a:r>
            <a:r>
              <a:rPr lang="en-US" sz="1200">
                <a:latin typeface="Helvetica Neue" panose="02000503000000020004"/>
                <a:ea typeface="Calibri" panose="020F0502020204030204" pitchFamily="34" charset="0"/>
              </a:rPr>
              <a:t> and the LEGO Group. All rights reserved. </a:t>
            </a:r>
            <a:endParaRPr lang="en-US" sz="1200" dirty="0">
              <a:latin typeface="Helvetica Neue" panose="02000503000000020004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56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E1808D-4A41-4429-BDD9-039046921A33}"/>
              </a:ext>
            </a:extLst>
          </p:cNvPr>
          <p:cNvSpPr/>
          <p:nvPr/>
        </p:nvSpPr>
        <p:spPr>
          <a:xfrm>
            <a:off x="263047" y="365127"/>
            <a:ext cx="8426470" cy="762634"/>
          </a:xfrm>
          <a:prstGeom prst="roundRect">
            <a:avLst/>
          </a:prstGeom>
          <a:solidFill>
            <a:srgbClr val="00A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2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Guiding Questions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FAF9C81-E385-4FC9-A39D-DEA705CF563C}"/>
              </a:ext>
            </a:extLst>
          </p:cNvPr>
          <p:cNvSpPr/>
          <p:nvPr/>
        </p:nvSpPr>
        <p:spPr>
          <a:xfrm flipH="1">
            <a:off x="6693336" y="1828800"/>
            <a:ext cx="2353235" cy="3200400"/>
          </a:xfrm>
          <a:prstGeom prst="roundRect">
            <a:avLst/>
          </a:prstGeom>
          <a:solidFill>
            <a:srgbClr val="C9DF89"/>
          </a:solidFill>
          <a:ln w="28575">
            <a:noFill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45720" bIns="91440" rtlCol="0" anchor="t" anchorCtr="0">
            <a:noAutofit/>
          </a:bodyPr>
          <a:lstStyle/>
          <a:p>
            <a:pPr algn="ctr">
              <a:spcAft>
                <a:spcPts val="200"/>
              </a:spcAft>
            </a:pPr>
            <a:r>
              <a:rPr lang="en-US" sz="13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</a:p>
          <a:p>
            <a:pPr algn="ctr">
              <a:spcAft>
                <a:spcPts val="200"/>
              </a:spcAft>
            </a:pPr>
            <a:endParaRPr lang="en-US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/>
                <a:cs typeface="Arial"/>
              </a:rPr>
              <a:t>The team will use discovery to explore the SUPERPOWERED</a:t>
            </a:r>
            <a:r>
              <a:rPr lang="en-US" sz="1400" baseline="30000" dirty="0">
                <a:solidFill>
                  <a:schemeClr val="tx1"/>
                </a:solidFill>
                <a:latin typeface="Arial"/>
                <a:cs typeface="Arial"/>
              </a:rPr>
              <a:t>SM</a:t>
            </a:r>
            <a:r>
              <a:rPr lang="en-US" sz="1400" dirty="0">
                <a:solidFill>
                  <a:schemeClr val="tx1"/>
                </a:solidFill>
                <a:latin typeface="Arial"/>
                <a:cs typeface="Arial"/>
              </a:rPr>
              <a:t> theme and explain what is an energy journey.</a:t>
            </a:r>
          </a:p>
          <a:p>
            <a:pPr>
              <a:spcAft>
                <a:spcPts val="200"/>
              </a:spcAft>
            </a:pPr>
            <a:endParaRPr lang="en-US" sz="1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71450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/>
                <a:cs typeface="Arial"/>
              </a:rPr>
              <a:t>The team will identify different energy examples on the mat.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F45DFF6-EE04-4A18-8898-D4C1CE4A06C7}"/>
              </a:ext>
            </a:extLst>
          </p:cNvPr>
          <p:cNvSpPr/>
          <p:nvPr/>
        </p:nvSpPr>
        <p:spPr>
          <a:xfrm>
            <a:off x="263047" y="2933053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jobs are linked to energy?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F5A9C7E-C2D0-4F93-BC6B-DBADE1AF2924}"/>
              </a:ext>
            </a:extLst>
          </p:cNvPr>
          <p:cNvSpPr/>
          <p:nvPr/>
        </p:nvSpPr>
        <p:spPr>
          <a:xfrm>
            <a:off x="263047" y="1276839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energy get to where we need it?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8CFE0DF-BEF3-4914-A598-7A66A74C572C}"/>
              </a:ext>
            </a:extLst>
          </p:cNvPr>
          <p:cNvSpPr/>
          <p:nvPr/>
        </p:nvSpPr>
        <p:spPr>
          <a:xfrm>
            <a:off x="3478192" y="1276839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where do you get energy?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916FD3D-F12A-4905-AEFF-ED4FEE822709}"/>
              </a:ext>
            </a:extLst>
          </p:cNvPr>
          <p:cNvSpPr/>
          <p:nvPr/>
        </p:nvSpPr>
        <p:spPr>
          <a:xfrm>
            <a:off x="3478192" y="2933053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an energy journey?</a:t>
            </a:r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12EFF9B9-1627-A7DD-539C-2D6686790141}"/>
              </a:ext>
            </a:extLst>
          </p:cNvPr>
          <p:cNvSpPr/>
          <p:nvPr/>
        </p:nvSpPr>
        <p:spPr>
          <a:xfrm>
            <a:off x="263047" y="4589267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identify different energy journeys?</a:t>
            </a:r>
          </a:p>
        </p:txBody>
      </p:sp>
      <p:sp>
        <p:nvSpPr>
          <p:cNvPr id="12" name="Rectangle: Rounded Corners 17">
            <a:extLst>
              <a:ext uri="{FF2B5EF4-FFF2-40B4-BE49-F238E27FC236}">
                <a16:creationId xmlns:a16="http://schemas.microsoft.com/office/drawing/2014/main" id="{428C0A6D-65CA-3C0A-FD9C-32E5B3059793}"/>
              </a:ext>
            </a:extLst>
          </p:cNvPr>
          <p:cNvSpPr/>
          <p:nvPr/>
        </p:nvSpPr>
        <p:spPr>
          <a:xfrm>
            <a:off x="3478192" y="4589267"/>
            <a:ext cx="2926080" cy="144104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an example of an energy journey in our community?</a:t>
            </a:r>
          </a:p>
        </p:txBody>
      </p:sp>
    </p:spTree>
    <p:extLst>
      <p:ext uri="{BB962C8B-B14F-4D97-AF65-F5344CB8AC3E}">
        <p14:creationId xmlns:p14="http://schemas.microsoft.com/office/powerpoint/2010/main" val="171746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garment&#10;&#10;Description automatically generated with low confidence">
            <a:extLst>
              <a:ext uri="{FF2B5EF4-FFF2-40B4-BE49-F238E27FC236}">
                <a16:creationId xmlns:a16="http://schemas.microsoft.com/office/drawing/2014/main" id="{8619CEA7-ABBD-475F-8F37-93EBBC520A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74" y="3868391"/>
            <a:ext cx="4191953" cy="227379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3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21276DA-64A6-464C-8E68-29EC9EE927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195" y="3400507"/>
            <a:ext cx="3121547" cy="84421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We explored new skills and ideas.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551"/>
                </a:solidFill>
              </a:rPr>
              <a:t>Introduction – Let’s Discover</a:t>
            </a:r>
          </a:p>
        </p:txBody>
      </p:sp>
      <p:pic>
        <p:nvPicPr>
          <p:cNvPr id="12" name="Picture 11" descr="A picture containing text, clipart, vector graphics, businesscard&#10;&#10;Description automatically generated">
            <a:extLst>
              <a:ext uri="{FF2B5EF4-FFF2-40B4-BE49-F238E27FC236}">
                <a16:creationId xmlns:a16="http://schemas.microsoft.com/office/drawing/2014/main" id="{F8725B6E-8EBB-409F-9400-DBA8A67FAE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66" y="1274276"/>
            <a:ext cx="2057400" cy="2057400"/>
          </a:xfrm>
          <a:prstGeom prst="rect">
            <a:avLst/>
          </a:prstGeom>
        </p:spPr>
      </p:pic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D135C1E-0942-48C3-9F0A-AD3D55C08964}"/>
              </a:ext>
            </a:extLst>
          </p:cNvPr>
          <p:cNvSpPr txBox="1">
            <a:spLocks/>
          </p:cNvSpPr>
          <p:nvPr/>
        </p:nvSpPr>
        <p:spPr>
          <a:xfrm>
            <a:off x="3912243" y="1274276"/>
            <a:ext cx="4965539" cy="4594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Examples of Discovery</a:t>
            </a:r>
          </a:p>
          <a:p>
            <a:r>
              <a:rPr lang="en-US" dirty="0">
                <a:highlight>
                  <a:srgbClr val="FFFF00"/>
                </a:highlight>
              </a:rPr>
              <a:t>Ask the students to provide examples of Discovery and record them here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Discovery</a:t>
            </a:r>
          </a:p>
          <a:p>
            <a:r>
              <a:rPr lang="en-US" dirty="0">
                <a:highlight>
                  <a:srgbClr val="FFFF00"/>
                </a:highlight>
              </a:rPr>
              <a:t>Example of Discovery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9FA2E4-1D45-4719-8F65-68E9FA4919C1}"/>
              </a:ext>
            </a:extLst>
          </p:cNvPr>
          <p:cNvSpPr txBox="1"/>
          <p:nvPr/>
        </p:nvSpPr>
        <p:spPr>
          <a:xfrm>
            <a:off x="7590250" y="3967249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A6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2B680B-620E-49A2-84C4-DDA2F18E96A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5580" y="4336581"/>
            <a:ext cx="1322464" cy="171907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1211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9517" y="6559918"/>
            <a:ext cx="454483" cy="209912"/>
          </a:xfrm>
        </p:spPr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4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FF357E-F299-4DAA-A8A4-1F530120A8A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739" y="1444869"/>
            <a:ext cx="3968261" cy="396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893417-D102-4DAC-B7E5-6190EBBB7B9F}"/>
              </a:ext>
            </a:extLst>
          </p:cNvPr>
          <p:cNvSpPr txBox="1"/>
          <p:nvPr/>
        </p:nvSpPr>
        <p:spPr>
          <a:xfrm>
            <a:off x="4572000" y="2152053"/>
            <a:ext cx="3833446" cy="2553891"/>
          </a:xfrm>
          <a:prstGeom prst="roundRect">
            <a:avLst/>
          </a:prstGeom>
          <a:noFill/>
          <a:ln w="38100">
            <a:solidFill>
              <a:srgbClr val="00A55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" panose="02000503000000020004"/>
              </a:rPr>
              <a:t>Visit the </a:t>
            </a:r>
          </a:p>
          <a:p>
            <a:pPr algn="ctr"/>
            <a:r>
              <a:rPr lang="en-US" sz="2400" i="1" dirty="0">
                <a:latin typeface="Helvetica Neue" panose="02000503000000020004"/>
                <a:hlinkClick r:id="rId4"/>
              </a:rPr>
              <a:t>FIRST</a:t>
            </a:r>
            <a:r>
              <a:rPr lang="en-US" sz="2400" baseline="30000" dirty="0">
                <a:latin typeface="Helvetica Neue" panose="02000503000000020004"/>
                <a:hlinkClick r:id="rId4"/>
              </a:rPr>
              <a:t>®</a:t>
            </a:r>
            <a:r>
              <a:rPr lang="en-US" sz="2400" dirty="0">
                <a:latin typeface="Helvetica Neue" panose="02000503000000020004"/>
                <a:hlinkClick r:id="rId4"/>
              </a:rPr>
              <a:t> LEGO</a:t>
            </a:r>
            <a:r>
              <a:rPr lang="en-US" sz="2400" baseline="30000" dirty="0">
                <a:latin typeface="Helvetica Neue" panose="02000503000000020004"/>
                <a:hlinkClick r:id="rId4"/>
              </a:rPr>
              <a:t> ®</a:t>
            </a:r>
            <a:r>
              <a:rPr lang="en-US" sz="2400" dirty="0">
                <a:latin typeface="Helvetica Neue" panose="02000503000000020004"/>
                <a:hlinkClick r:id="rId4"/>
              </a:rPr>
              <a:t> League </a:t>
            </a:r>
          </a:p>
          <a:p>
            <a:pPr algn="ctr"/>
            <a:r>
              <a:rPr lang="en-US" sz="2400" dirty="0">
                <a:latin typeface="Helvetica Neue" panose="02000503000000020004"/>
                <a:hlinkClick r:id="rId4"/>
              </a:rPr>
              <a:t>YouTube Channel</a:t>
            </a:r>
            <a:r>
              <a:rPr lang="en-US" sz="2400" dirty="0">
                <a:latin typeface="Helvetica Neue" panose="02000503000000020004"/>
                <a:hlinkClick r:id="" action="ppaction://noaction"/>
              </a:rPr>
              <a:t> </a:t>
            </a:r>
            <a:endParaRPr lang="en-US" sz="2400" dirty="0">
              <a:latin typeface="Helvetica Neue" panose="02000503000000020004"/>
            </a:endParaRPr>
          </a:p>
          <a:p>
            <a:pPr algn="ctr"/>
            <a:r>
              <a:rPr lang="en-US" sz="2400" dirty="0">
                <a:latin typeface="Helvetica Neue" panose="02000503000000020004"/>
              </a:rPr>
              <a:t>to watch the </a:t>
            </a:r>
          </a:p>
          <a:p>
            <a:pPr algn="ctr"/>
            <a:r>
              <a:rPr lang="en-US" sz="2400" dirty="0">
                <a:latin typeface="Helvetica Neue" panose="02000503000000020004"/>
              </a:rPr>
              <a:t>SUPERPOWERED</a:t>
            </a:r>
            <a:r>
              <a:rPr lang="en-US" sz="2400" baseline="30000" dirty="0">
                <a:latin typeface="Helvetica Neue" panose="02000503000000020004"/>
              </a:rPr>
              <a:t>SM</a:t>
            </a:r>
            <a:r>
              <a:rPr lang="en-US" sz="2400" dirty="0">
                <a:latin typeface="Helvetica Neue" panose="02000503000000020004"/>
              </a:rPr>
              <a:t> Season Launch Video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6B1D03B4-C717-412F-811E-F984EE8C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634"/>
          </a:xfrm>
        </p:spPr>
        <p:txBody>
          <a:bodyPr/>
          <a:lstStyle/>
          <a:p>
            <a:r>
              <a:rPr lang="en-US" dirty="0">
                <a:solidFill>
                  <a:srgbClr val="00A651"/>
                </a:solidFill>
                <a:latin typeface="Helvetica Neue"/>
              </a:rPr>
              <a:t>SUPERPOWERED</a:t>
            </a:r>
            <a:r>
              <a:rPr lang="en-US" baseline="30000" dirty="0">
                <a:solidFill>
                  <a:srgbClr val="00A651"/>
                </a:solidFill>
                <a:latin typeface="Helvetica Neue"/>
              </a:rPr>
              <a:t>SM</a:t>
            </a:r>
          </a:p>
        </p:txBody>
      </p:sp>
    </p:spTree>
    <p:extLst>
      <p:ext uri="{BB962C8B-B14F-4D97-AF65-F5344CB8AC3E}">
        <p14:creationId xmlns:p14="http://schemas.microsoft.com/office/powerpoint/2010/main" val="3822573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154BE6-8CE4-B9AD-E9D2-1D0E2E296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375" y="113068"/>
            <a:ext cx="3795825" cy="60147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5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1</a:t>
            </a:r>
          </a:p>
        </p:txBody>
      </p:sp>
      <p:sp>
        <p:nvSpPr>
          <p:cNvPr id="10" name="Rectangle: Rounded Corners 14">
            <a:extLst>
              <a:ext uri="{FF2B5EF4-FFF2-40B4-BE49-F238E27FC236}">
                <a16:creationId xmlns:a16="http://schemas.microsoft.com/office/drawing/2014/main" id="{769EEDC4-439A-EB28-42AB-54705B543A17}"/>
              </a:ext>
            </a:extLst>
          </p:cNvPr>
          <p:cNvSpPr/>
          <p:nvPr/>
        </p:nvSpPr>
        <p:spPr>
          <a:xfrm>
            <a:off x="5146913" y="113068"/>
            <a:ext cx="1901459" cy="92079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895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6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A6E6B01-D52D-4226-818C-AF13E93F69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1215342"/>
            <a:ext cx="5698236" cy="481506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Explore the energy theme.</a:t>
            </a:r>
          </a:p>
          <a:p>
            <a:r>
              <a:rPr lang="en-US" sz="2800" dirty="0">
                <a:solidFill>
                  <a:schemeClr val="tx1"/>
                </a:solidFill>
              </a:rPr>
              <a:t>Talk about how you get and use energy.</a:t>
            </a:r>
          </a:p>
          <a:p>
            <a:r>
              <a:rPr lang="en-US" sz="2800" dirty="0">
                <a:solidFill>
                  <a:schemeClr val="tx1"/>
                </a:solidFill>
              </a:rPr>
              <a:t>Think about how you use energy daily.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1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8057F0A-69D4-499C-8EF7-52DBC2B70841}"/>
              </a:ext>
            </a:extLst>
          </p:cNvPr>
          <p:cNvSpPr txBox="1">
            <a:spLocks/>
          </p:cNvSpPr>
          <p:nvPr/>
        </p:nvSpPr>
        <p:spPr>
          <a:xfrm>
            <a:off x="626742" y="4223665"/>
            <a:ext cx="4718854" cy="1231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15CF1-DF20-46F9-A492-22223F71D844}"/>
              </a:ext>
            </a:extLst>
          </p:cNvPr>
          <p:cNvSpPr/>
          <p:nvPr/>
        </p:nvSpPr>
        <p:spPr>
          <a:xfrm>
            <a:off x="6831246" y="988430"/>
            <a:ext cx="2069785" cy="492623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b="1">
                <a:solidFill>
                  <a:srgbClr val="4472C4"/>
                </a:solidFill>
              </a:rPr>
              <a:t>You need…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165F95-1CC0-46A8-ABBF-47053BF70F3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2605" y="1585360"/>
            <a:ext cx="1387065" cy="18661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F0D897-BC94-D20F-94F5-22E17E8BB0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204" y="3869647"/>
            <a:ext cx="1300466" cy="140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03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7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A6E6B01-D52D-4226-818C-AF13E93F69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1215342"/>
            <a:ext cx="5698236" cy="4815068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Draw a picture of one way you use energy in your home every day.</a:t>
            </a:r>
          </a:p>
          <a:p>
            <a:r>
              <a:rPr lang="en-US" sz="2800" dirty="0">
                <a:solidFill>
                  <a:schemeClr val="tx1"/>
                </a:solidFill>
              </a:rPr>
              <a:t>Think about what different energy jobs people have.</a:t>
            </a:r>
          </a:p>
          <a:p>
            <a:r>
              <a:rPr lang="en-US" sz="2800" dirty="0">
                <a:solidFill>
                  <a:schemeClr val="tx1"/>
                </a:solidFill>
              </a:rPr>
              <a:t>Draw a person doing an energy job.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1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8057F0A-69D4-499C-8EF7-52DBC2B70841}"/>
              </a:ext>
            </a:extLst>
          </p:cNvPr>
          <p:cNvSpPr txBox="1">
            <a:spLocks/>
          </p:cNvSpPr>
          <p:nvPr/>
        </p:nvSpPr>
        <p:spPr>
          <a:xfrm>
            <a:off x="626742" y="4223665"/>
            <a:ext cx="4718854" cy="1231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15CF1-DF20-46F9-A492-22223F71D844}"/>
              </a:ext>
            </a:extLst>
          </p:cNvPr>
          <p:cNvSpPr/>
          <p:nvPr/>
        </p:nvSpPr>
        <p:spPr>
          <a:xfrm>
            <a:off x="6831246" y="988430"/>
            <a:ext cx="2069785" cy="492623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b="1">
                <a:solidFill>
                  <a:srgbClr val="4472C4"/>
                </a:solidFill>
              </a:rPr>
              <a:t>You need…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165F95-1CC0-46A8-ABBF-47053BF70F3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2605" y="1585360"/>
            <a:ext cx="1387065" cy="18661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A29998-C8BF-57FC-555F-5D84A2DAD4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204" y="3869647"/>
            <a:ext cx="1300466" cy="140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12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102BDD2-4653-6159-D3AD-F5F8E2456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774" y="853392"/>
            <a:ext cx="3863546" cy="527556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8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8057F0A-69D4-499C-8EF7-52DBC2B70841}"/>
              </a:ext>
            </a:extLst>
          </p:cNvPr>
          <p:cNvSpPr txBox="1">
            <a:spLocks/>
          </p:cNvSpPr>
          <p:nvPr/>
        </p:nvSpPr>
        <p:spPr>
          <a:xfrm>
            <a:off x="626742" y="4223665"/>
            <a:ext cx="3965924" cy="1097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519CF17-903C-4493-A0C1-73CAB8306B42}"/>
              </a:ext>
            </a:extLst>
          </p:cNvPr>
          <p:cNvSpPr/>
          <p:nvPr/>
        </p:nvSpPr>
        <p:spPr>
          <a:xfrm>
            <a:off x="1532230" y="482108"/>
            <a:ext cx="1613647" cy="10527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615D969C-8800-44AD-889A-FA6C409BD0E9}"/>
              </a:ext>
            </a:extLst>
          </p:cNvPr>
          <p:cNvSpPr txBox="1">
            <a:spLocks/>
          </p:cNvSpPr>
          <p:nvPr/>
        </p:nvSpPr>
        <p:spPr>
          <a:xfrm>
            <a:off x="316599" y="173438"/>
            <a:ext cx="7886700" cy="76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2">
                    <a:lumMod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r>
              <a:rPr lang="en-US" dirty="0">
                <a:solidFill>
                  <a:srgbClr val="00A651"/>
                </a:solidFill>
                <a:latin typeface="Helvetica Neue"/>
              </a:rPr>
              <a:t>Capture Your Inventive Ideas!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36F697-9CF6-C670-4F75-6E3353556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42" y="801139"/>
            <a:ext cx="3399997" cy="45932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6E8D42-BC6F-99EE-CE5E-FEE0C38F47FD}"/>
              </a:ext>
            </a:extLst>
          </p:cNvPr>
          <p:cNvSpPr/>
          <p:nvPr/>
        </p:nvSpPr>
        <p:spPr>
          <a:xfrm>
            <a:off x="4285397" y="5646844"/>
            <a:ext cx="2415653" cy="48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75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7D7AD4-EE25-42E6-A3F2-C658860DB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52E6-E16C-A04B-8192-1DB31D569F09}" type="slidenum">
              <a:rPr lang="en-US" sz="1400" smtClean="0">
                <a:solidFill>
                  <a:schemeClr val="bg2">
                    <a:lumMod val="75000"/>
                  </a:schemeClr>
                </a:solidFill>
              </a:rPr>
              <a:pPr/>
              <a:t>9</a:t>
            </a:fld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B69E4-4F1C-4DC6-A986-0EDD4A2D8F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5387" y="1127761"/>
            <a:ext cx="7886700" cy="89795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Explore what an energy journey is. Look over page 6 for ideas.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567651-8AA4-479B-AC03-821AC799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651"/>
                </a:solidFill>
              </a:rPr>
              <a:t>Task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8E38BD-1C15-40D1-4169-9D665F6C8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99" y="1890395"/>
            <a:ext cx="8009318" cy="408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25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A997C5561FD94D82BEA37A4242D399" ma:contentTypeVersion="17" ma:contentTypeDescription="Create a new document." ma:contentTypeScope="" ma:versionID="6ddc0be8eeab505eaafe357cdcec153a">
  <xsd:schema xmlns:xsd="http://www.w3.org/2001/XMLSchema" xmlns:xs="http://www.w3.org/2001/XMLSchema" xmlns:p="http://schemas.microsoft.com/office/2006/metadata/properties" xmlns:ns2="7c8aad47-528b-43f4-b615-4953615f0d4f" xmlns:ns3="c7bc20cd-f3b5-4cb9-9099-b7d1e4c3c983" xmlns:ns4="0bfdc619-4bd5-4a26-8e37-4be4446dc23a" targetNamespace="http://schemas.microsoft.com/office/2006/metadata/properties" ma:root="true" ma:fieldsID="d9db02e48974a0d7b6c19b36e012dbe7" ns2:_="" ns3:_="" ns4:_="">
    <xsd:import namespace="7c8aad47-528b-43f4-b615-4953615f0d4f"/>
    <xsd:import namespace="c7bc20cd-f3b5-4cb9-9099-b7d1e4c3c983"/>
    <xsd:import namespace="0bfdc619-4bd5-4a26-8e37-4be4446dc2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8aad47-528b-43f4-b615-4953615f0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13cef49-2953-4246-9b7f-e3d70b1cf0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bc20cd-f3b5-4cb9-9099-b7d1e4c3c98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dc619-4bd5-4a26-8e37-4be4446dc23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948275e-acb8-4f67-9f4b-0f18b628c537}" ma:internalName="TaxCatchAll" ma:showField="CatchAllData" ma:web="c7bc20cd-f3b5-4cb9-9099-b7d1e4c3c9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8aad47-528b-43f4-b615-4953615f0d4f">
      <Terms xmlns="http://schemas.microsoft.com/office/infopath/2007/PartnerControls"/>
    </lcf76f155ced4ddcb4097134ff3c332f>
    <TaxCatchAll xmlns="0bfdc619-4bd5-4a26-8e37-4be4446dc23a" xsi:nil="true"/>
  </documentManagement>
</p:properties>
</file>

<file path=customXml/itemProps1.xml><?xml version="1.0" encoding="utf-8"?>
<ds:datastoreItem xmlns:ds="http://schemas.openxmlformats.org/officeDocument/2006/customXml" ds:itemID="{7151A670-0DF8-40A2-9C30-9AF459D7E2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5E6866-0F69-45BD-AD3F-2C89DEAA5325}"/>
</file>

<file path=customXml/itemProps3.xml><?xml version="1.0" encoding="utf-8"?>
<ds:datastoreItem xmlns:ds="http://schemas.openxmlformats.org/officeDocument/2006/customXml" ds:itemID="{B8C3B65E-86F5-4F12-882B-E72674BBA31A}">
  <ds:schemaRefs>
    <ds:schemaRef ds:uri="eef8d247-b517-4b03-8403-4e70816b143f"/>
    <ds:schemaRef ds:uri="f0e45243-17b0-4cce-9b2d-f191534f8a0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98a1be8e-ceb0-4d64-90f3-74f22257285b"/>
    <ds:schemaRef ds:uri="0bfdc619-4bd5-4a26-8e37-4be4446dc23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630</TotalTime>
  <Words>1536</Words>
  <Application>Microsoft Office PowerPoint</Application>
  <PresentationFormat>On-screen Show (4:3)</PresentationFormat>
  <Paragraphs>204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Arial-BoldMT</vt:lpstr>
      <vt:lpstr>ArialMT</vt:lpstr>
      <vt:lpstr>Calibri</vt:lpstr>
      <vt:lpstr>Helvetica Neue</vt:lpstr>
      <vt:lpstr>Roboto</vt:lpstr>
      <vt:lpstr>Roboto Medium</vt:lpstr>
      <vt:lpstr>Segoe UI</vt:lpstr>
      <vt:lpstr>Office Theme</vt:lpstr>
      <vt:lpstr>PowerPoint Presentation</vt:lpstr>
      <vt:lpstr>Guiding Questions</vt:lpstr>
      <vt:lpstr>Introduction – Let’s Discover</vt:lpstr>
      <vt:lpstr>SUPERPOWEREDSM</vt:lpstr>
      <vt:lpstr>Task 1</vt:lpstr>
      <vt:lpstr>Task 1</vt:lpstr>
      <vt:lpstr>Task 1</vt:lpstr>
      <vt:lpstr>PowerPoint Presentation</vt:lpstr>
      <vt:lpstr>Task 2</vt:lpstr>
      <vt:lpstr>Task 2</vt:lpstr>
      <vt:lpstr>Task 2</vt:lpstr>
      <vt:lpstr>Task 2</vt:lpstr>
      <vt:lpstr>Share</vt:lpstr>
      <vt:lpstr>Career Connections</vt:lpstr>
      <vt:lpstr>Career Connections</vt:lpstr>
      <vt:lpstr>Career Connections</vt:lpstr>
      <vt:lpstr>Clean Up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Tammy Pankey</cp:lastModifiedBy>
  <cp:revision>27</cp:revision>
  <dcterms:created xsi:type="dcterms:W3CDTF">2020-04-21T20:33:01Z</dcterms:created>
  <dcterms:modified xsi:type="dcterms:W3CDTF">2022-07-19T15:33:12Z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0x01010008A997C5561FD94D82BEA37A4242D399</vt:lpwstr>
  </property>
  <property fmtid="{D5CDD505-2E9C-101B-9397-08002B2CF9AE}" pid="3" name="MediaServiceImageTags">
    <vt:lpwstr/>
  </property>
</Properties>
</file>