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8"/>
  </p:notesMasterIdLst>
  <p:sldIdLst>
    <p:sldId id="259" r:id="rId5"/>
    <p:sldId id="260" r:id="rId6"/>
    <p:sldId id="314" r:id="rId7"/>
    <p:sldId id="285" r:id="rId8"/>
    <p:sldId id="315" r:id="rId9"/>
    <p:sldId id="313" r:id="rId10"/>
    <p:sldId id="302" r:id="rId11"/>
    <p:sldId id="311" r:id="rId12"/>
    <p:sldId id="306" r:id="rId13"/>
    <p:sldId id="269" r:id="rId14"/>
    <p:sldId id="316" r:id="rId15"/>
    <p:sldId id="282" r:id="rId16"/>
    <p:sldId id="31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33ADAF-3916-48D4-88C1-C4F164D30E50}" v="2" dt="2022-07-19T15:33:32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76016"/>
  </p:normalViewPr>
  <p:slideViewPr>
    <p:cSldViewPr snapToGrid="0">
      <p:cViewPr varScale="1">
        <p:scale>
          <a:sx n="86" d="100"/>
          <a:sy n="86" d="100"/>
        </p:scale>
        <p:origin x="2718" y="96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8F33ADAF-3916-48D4-88C1-C4F164D30E50}"/>
    <pc:docChg chg="custSel modSld">
      <pc:chgData name="Tammy Pankey" userId="89b84b47-0384-4d66-b56e-dc00ebdb68cf" providerId="ADAL" clId="{8F33ADAF-3916-48D4-88C1-C4F164D30E50}" dt="2022-07-19T14:12:28.354" v="2"/>
      <pc:docMkLst>
        <pc:docMk/>
      </pc:docMkLst>
      <pc:sldChg chg="addSp delSp modSp mod">
        <pc:chgData name="Tammy Pankey" userId="89b84b47-0384-4d66-b56e-dc00ebdb68cf" providerId="ADAL" clId="{8F33ADAF-3916-48D4-88C1-C4F164D30E50}" dt="2022-07-19T14:12:28.354" v="2"/>
        <pc:sldMkLst>
          <pc:docMk/>
          <pc:sldMk cId="173956753" sldId="312"/>
        </pc:sldMkLst>
        <pc:spChg chg="del">
          <ac:chgData name="Tammy Pankey" userId="89b84b47-0384-4d66-b56e-dc00ebdb68cf" providerId="ADAL" clId="{8F33ADAF-3916-48D4-88C1-C4F164D30E50}" dt="2022-07-19T14:12:18.781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8F33ADAF-3916-48D4-88C1-C4F164D30E50}" dt="2022-07-19T14:12:22.959" v="1" actId="478"/>
          <ac:spMkLst>
            <pc:docMk/>
            <pc:sldMk cId="173956753" sldId="312"/>
            <ac:spMk id="5" creationId="{294E155A-6265-35AC-F980-921F62B63EB5}"/>
          </ac:spMkLst>
        </pc:spChg>
        <pc:spChg chg="add mod">
          <ac:chgData name="Tammy Pankey" userId="89b84b47-0384-4d66-b56e-dc00ebdb68cf" providerId="ADAL" clId="{8F33ADAF-3916-48D4-88C1-C4F164D30E50}" dt="2022-07-19T14:12:28.354" v="2"/>
          <ac:spMkLst>
            <pc:docMk/>
            <pc:sldMk cId="173956753" sldId="312"/>
            <ac:spMk id="8" creationId="{0EE21BD7-B76D-280E-11BE-BA0BEBE41BA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NOVA PBS on wind energy: 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SQpbTTGe_gk&amp;feature</a:t>
            </a:r>
            <a:r>
              <a:rPr lang="en-US" dirty="0"/>
              <a:t>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Ask the children to reflect on what parts of the energy journey they might like to design as a hydroelectric specialist.</a:t>
            </a:r>
            <a:endParaRPr lang="en-US" sz="120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02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The wind turbine should stay assembled.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Anything built with the prototyping pieces should be taken apart.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You will find the estimated timing in the lesson for each page’s tasks. This is to assist with children’s self-regulation.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The team will need Book 1 and Bag 1 from the Explore Set.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The team will motorize the wind turbine or carousel in Session 6.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The team could identify additional renewable and nonrenewable energy sources.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Place the mat on top of a table or the floor for the team to interact with the mat.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Challenges are provided for the team to go further with the session tasks. Also, the team could explore the listed job.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 Team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the definition for teamwork to the team.(see page 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Talk about what teamwork is. Have the team provide examples of this Core Value.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Extension: Have everyone draw a picture of an example of teamwork on the Core Values page in their Engineering Notebook.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Follow the building instructions in Book 1 to make the wind turbine from the Explore Set.</a:t>
            </a:r>
          </a:p>
          <a:p>
            <a:r>
              <a:rPr lang="en-US" dirty="0"/>
              <a:t>Place the wind turbine on the mat in the sandy area.</a:t>
            </a:r>
          </a:p>
          <a:p>
            <a:r>
              <a:rPr lang="en-US" dirty="0"/>
              <a:t>Load energy units into the white hopper (A).</a:t>
            </a:r>
          </a:p>
          <a:p>
            <a:r>
              <a:rPr lang="en-US" dirty="0"/>
              <a:t>Turn the hand crank (B) to generate an energy unit.</a:t>
            </a:r>
          </a:p>
          <a:p>
            <a:r>
              <a:rPr lang="en-US" dirty="0"/>
              <a:t>Discuss how the wind turbine generates energy.</a:t>
            </a:r>
          </a:p>
          <a:p>
            <a:r>
              <a:rPr lang="en-US" dirty="0"/>
              <a:t>Explain how the energy units generated could be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Follow the building instructions in Book 1 to make the wind turbine from the Explore Set.</a:t>
            </a:r>
          </a:p>
          <a:p>
            <a:r>
              <a:rPr lang="en-US" dirty="0"/>
              <a:t>Place the wind turbine on the mat in the sandy area.</a:t>
            </a:r>
          </a:p>
          <a:p>
            <a:r>
              <a:rPr lang="en-US" dirty="0"/>
              <a:t>Load energy units into the white hopper (A).</a:t>
            </a:r>
          </a:p>
          <a:p>
            <a:r>
              <a:rPr lang="en-US" dirty="0"/>
              <a:t>Turn the hand crank (B) to generate an energy unit.</a:t>
            </a:r>
          </a:p>
          <a:p>
            <a:r>
              <a:rPr lang="en-US" dirty="0"/>
              <a:t>Discuss how the wind turbine generates energy.</a:t>
            </a:r>
          </a:p>
          <a:p>
            <a:r>
              <a:rPr lang="en-US" dirty="0"/>
              <a:t>Explain how the energy units generated could be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5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what an energy source is in the box provided.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at the mat and identify an energy source.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the energy sources that you have in your community in the box.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another renewable energy source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design and explain how it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49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what an energy source is in the box provided.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at the mat and identify an energy source.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the energy sources that you have in your community in the box.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another renewable energy source using the prototyping pieces.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design and explain how it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6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what an energy source is in the box provided.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at the mat and identify an energy source.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the energy sources that you have in your community in the box.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another renewable energy source using the prototyping pieces.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your design and explain how it works.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what they did in the session.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Demonstrate how the wind turbine works.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what an energy source is and provide examples.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 the different energy sources on the mat.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660900" y="1866900"/>
            <a:ext cx="4378329" cy="28557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Energy Sources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2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71" y="2363629"/>
            <a:ext cx="3880386" cy="258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95635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3742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EDC1FF6-EA28-75D2-C245-225DD4E9A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Career Connections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79EF1ED-188D-E807-9E4C-420511C55E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2940" y="2778725"/>
            <a:ext cx="2651760" cy="2013194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b="1" i="0" u="none" strike="noStrike" baseline="0" dirty="0">
                <a:latin typeface="Helvetica Neue" panose="02000503000000020004"/>
              </a:rPr>
              <a:t>Role:</a:t>
            </a:r>
          </a:p>
          <a:p>
            <a:pPr marL="0" indent="0">
              <a:buNone/>
            </a:pPr>
            <a:r>
              <a:rPr lang="en-US" dirty="0">
                <a:latin typeface="ArialMT"/>
              </a:rPr>
              <a:t>Installs, maintains, and operates hydroelectric power systems and equipment.</a:t>
            </a:r>
            <a:endParaRPr lang="en-US" dirty="0">
              <a:latin typeface="Helvetica Neue" panose="02000503000000020004"/>
            </a:endParaRPr>
          </a:p>
        </p:txBody>
      </p:sp>
      <p:sp>
        <p:nvSpPr>
          <p:cNvPr id="12" name="Rectangle: Rounded Corners 9">
            <a:extLst>
              <a:ext uri="{FF2B5EF4-FFF2-40B4-BE49-F238E27FC236}">
                <a16:creationId xmlns:a16="http://schemas.microsoft.com/office/drawing/2014/main" id="{F77A9C97-06A5-2C90-1182-7F888F65D005}"/>
              </a:ext>
            </a:extLst>
          </p:cNvPr>
          <p:cNvSpPr/>
          <p:nvPr/>
        </p:nvSpPr>
        <p:spPr>
          <a:xfrm>
            <a:off x="594360" y="1493203"/>
            <a:ext cx="2788920" cy="1128077"/>
          </a:xfrm>
          <a:prstGeom prst="roundRect">
            <a:avLst/>
          </a:prstGeom>
          <a:solidFill>
            <a:srgbClr val="00A551"/>
          </a:solidFill>
          <a:ln>
            <a:solidFill>
              <a:srgbClr val="00A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36D15599-1C70-8BDF-A0A6-ADC002F1630D}"/>
              </a:ext>
            </a:extLst>
          </p:cNvPr>
          <p:cNvSpPr txBox="1">
            <a:spLocks/>
          </p:cNvSpPr>
          <p:nvPr/>
        </p:nvSpPr>
        <p:spPr>
          <a:xfrm>
            <a:off x="594360" y="1493204"/>
            <a:ext cx="2752214" cy="1128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Hydroelectric</a:t>
            </a:r>
          </a:p>
          <a:p>
            <a:r>
              <a:rPr lang="en-US" dirty="0">
                <a:solidFill>
                  <a:schemeClr val="bg1"/>
                </a:solidFill>
              </a:rPr>
              <a:t>Specialist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E24DD7B-C26F-3285-ECA5-FF993421A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9592" y="2323007"/>
            <a:ext cx="4950894" cy="278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90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3742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EE21BD7-B76D-280E-11BE-BA0BEBE41B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sont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des marques de commerce du/son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marcas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registradas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 LEGO Group. ©2022 The LEGO Group. All rights reserved/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Tous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droits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réservés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Todos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los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derechos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reservados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effectLst/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 dirty="0">
                <a:effectLst/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 dirty="0">
                <a:latin typeface="Helvetica Neue" panose="02000503000000020004"/>
              </a:rPr>
              <a:t>® 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 dirty="0">
                <a:latin typeface="Helvetica Neue" panose="02000503000000020004"/>
              </a:rPr>
              <a:t>SM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828800"/>
            <a:ext cx="2286000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wind turbine and explore how it works.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identify different energy sources.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could the energy units go next?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wind turbine capture energy?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 energy units represent?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provide examples of energy sources?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energy sources are in our community?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pros and cons of the energy sources in our community?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577B90ED-DDB6-410A-8200-D22640CC67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1276DA-64A6-464C-8E68-29EC9EE927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3856" y="3245647"/>
            <a:ext cx="3121547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found we were stronger when we worked together.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Go Team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Teamwork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Teamwork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Teamwork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Teamwork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FA2E4-1D45-4719-8F65-68E9FA4919C1}"/>
              </a:ext>
            </a:extLst>
          </p:cNvPr>
          <p:cNvSpPr txBox="1"/>
          <p:nvPr/>
        </p:nvSpPr>
        <p:spPr>
          <a:xfrm>
            <a:off x="7445526" y="391057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A6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</a:t>
            </a:r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2CD5C3C7-23E8-42D9-9585-EDED190B92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30" y="1127761"/>
            <a:ext cx="2057400" cy="2057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9911C66-6288-4907-A7EA-828AF783002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588" y="4298674"/>
            <a:ext cx="1275591" cy="17162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5577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Follow the building instructions in Book 1 to make the wind turbine from the Explore Set. </a:t>
            </a:r>
          </a:p>
          <a:p>
            <a:r>
              <a:rPr lang="en-US" sz="3200" dirty="0">
                <a:solidFill>
                  <a:schemeClr val="tx1"/>
                </a:solidFill>
              </a:rPr>
              <a:t>Place the wind turbine on the mat in the sandy area.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1161CAE3-503F-4B41-6F52-9C766E5EBC3E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05CE9D-E7EA-33A8-1715-8C489FDDD03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126" y="2194410"/>
            <a:ext cx="1840023" cy="10345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0DF805-5B84-FB23-33F2-883134E5732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6137" y="3760775"/>
            <a:ext cx="1800012" cy="9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Load the energy units into the white hopper.</a:t>
            </a:r>
          </a:p>
          <a:p>
            <a:r>
              <a:rPr lang="en-US" sz="3200" dirty="0">
                <a:solidFill>
                  <a:schemeClr val="tx1"/>
                </a:solidFill>
              </a:rPr>
              <a:t>Turn the hand crank to generate an energy unit.</a:t>
            </a:r>
          </a:p>
          <a:p>
            <a:r>
              <a:rPr lang="en-US" sz="3200" dirty="0">
                <a:solidFill>
                  <a:schemeClr val="tx1"/>
                </a:solidFill>
              </a:rPr>
              <a:t>Discuss how the wind turbine generates energy.</a:t>
            </a:r>
          </a:p>
          <a:p>
            <a:r>
              <a:rPr lang="en-US" sz="3200" dirty="0">
                <a:solidFill>
                  <a:schemeClr val="tx1"/>
                </a:solidFill>
              </a:rPr>
              <a:t>Explain how the energy units generated could be used.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3E763AE3-5963-1D8E-8B7E-90D2852413FE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706E758-FA84-CEBF-23B4-09CECD19EEC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08B042-AAF2-6FCA-BD20-4063711953F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18" y="3864053"/>
            <a:ext cx="1840023" cy="10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2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Explain what an energy source is in the box provided.</a:t>
            </a:r>
          </a:p>
          <a:p>
            <a:r>
              <a:rPr lang="en-US" sz="2800" dirty="0">
                <a:solidFill>
                  <a:schemeClr val="tx1"/>
                </a:solidFill>
              </a:rPr>
              <a:t>Look at the mat and identify an energy source.</a:t>
            </a:r>
          </a:p>
          <a:p>
            <a:r>
              <a:rPr lang="en-US" sz="2800" dirty="0">
                <a:solidFill>
                  <a:schemeClr val="tx1"/>
                </a:solidFill>
              </a:rPr>
              <a:t>List the energy sources that you have in your community in the box.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1C578F-A097-0290-42C7-C574A5F6C3D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204" y="3869647"/>
            <a:ext cx="1300466" cy="14029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8CFF2C-9492-E9CD-793A-2F06AD40E30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996" y="1756690"/>
            <a:ext cx="1387065" cy="1866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771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15D969C-8800-44AD-889A-FA6C409BD0E9}"/>
              </a:ext>
            </a:extLst>
          </p:cNvPr>
          <p:cNvSpPr txBox="1">
            <a:spLocks/>
          </p:cNvSpPr>
          <p:nvPr/>
        </p:nvSpPr>
        <p:spPr>
          <a:xfrm>
            <a:off x="316599" y="173438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>
                <a:solidFill>
                  <a:srgbClr val="00A651"/>
                </a:solidFill>
                <a:latin typeface="Helvetica Neue"/>
              </a:rPr>
              <a:t>Capture Your Inventive Ideas!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58DCA0-C295-023B-974C-2326985DC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15" y="1629132"/>
            <a:ext cx="6611155" cy="45017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653135-53DD-6D53-6033-229EB410E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3940" y="866498"/>
            <a:ext cx="4013461" cy="330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7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573619"/>
            <a:ext cx="4142436" cy="41913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Create another renewable energy source using the prototype pieces.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Share your design and explain how it works.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51DF6-D597-C037-C964-883497CB0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51" y="1918252"/>
            <a:ext cx="4188349" cy="249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26855"/>
            <a:ext cx="4255866" cy="47078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the wind turbine works.</a:t>
            </a:r>
          </a:p>
          <a:p>
            <a:r>
              <a:rPr lang="en-US" sz="2800" dirty="0">
                <a:solidFill>
                  <a:schemeClr val="tx1"/>
                </a:solidFill>
              </a:rPr>
              <a:t>Explain what an energy source is and provide examples.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the different energy sources on the mat.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customXml/itemProps2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6C57F3-DAA7-42BA-8AD8-112B0E4E517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639</TotalTime>
  <Words>1184</Words>
  <Application>Microsoft Office PowerPoint</Application>
  <PresentationFormat>On-screen Show (4:3)</PresentationFormat>
  <Paragraphs>149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Arial-BoldMT</vt:lpstr>
      <vt:lpstr>ArialMT</vt:lpstr>
      <vt:lpstr>Calibri</vt:lpstr>
      <vt:lpstr>Helvetica Neue</vt:lpstr>
      <vt:lpstr>Roboto</vt:lpstr>
      <vt:lpstr>Roboto Medium</vt:lpstr>
      <vt:lpstr>Segoe UI</vt:lpstr>
      <vt:lpstr>Office Theme</vt:lpstr>
      <vt:lpstr>PowerPoint Presentation</vt:lpstr>
      <vt:lpstr>Guiding Questions</vt:lpstr>
      <vt:lpstr>Introduction – Go Team</vt:lpstr>
      <vt:lpstr>Task 1</vt:lpstr>
      <vt:lpstr>Task 1</vt:lpstr>
      <vt:lpstr>Task 2</vt:lpstr>
      <vt:lpstr>PowerPoint Presentation</vt:lpstr>
      <vt:lpstr>Task 2</vt:lpstr>
      <vt:lpstr>Share</vt:lpstr>
      <vt:lpstr>Optional Video:</vt:lpstr>
      <vt:lpstr>Career Connections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39</cp:revision>
  <dcterms:created xsi:type="dcterms:W3CDTF">2020-04-21T20:33:01Z</dcterms:created>
  <dcterms:modified xsi:type="dcterms:W3CDTF">2022-07-19T15:33:43Z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