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17"/>
  </p:notesMasterIdLst>
  <p:sldIdLst>
    <p:sldId id="259" r:id="rId5"/>
    <p:sldId id="260" r:id="rId6"/>
    <p:sldId id="321" r:id="rId7"/>
    <p:sldId id="288" r:id="rId8"/>
    <p:sldId id="285" r:id="rId9"/>
    <p:sldId id="322" r:id="rId10"/>
    <p:sldId id="262" r:id="rId11"/>
    <p:sldId id="286" r:id="rId12"/>
    <p:sldId id="306" r:id="rId13"/>
    <p:sldId id="269" r:id="rId14"/>
    <p:sldId id="282" r:id="rId15"/>
    <p:sldId id="31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y Morgan" initials="KM" lastIdx="18" clrIdx="0">
    <p:extLst>
      <p:ext uri="{19B8F6BF-5375-455C-9EA6-DF929625EA0E}">
        <p15:presenceInfo xmlns:p15="http://schemas.microsoft.com/office/powerpoint/2012/main" userId="S::kmorgan@firstinspires.org::19752d8f-270a-426b-91ad-1bf5c79275bc" providerId="AD"/>
      </p:ext>
    </p:extLst>
  </p:cmAuthor>
  <p:cmAuthor id="2" name="Tammy Pankey" initials="TP" lastIdx="17" clrIdx="1">
    <p:extLst>
      <p:ext uri="{19B8F6BF-5375-455C-9EA6-DF929625EA0E}">
        <p15:presenceInfo xmlns:p15="http://schemas.microsoft.com/office/powerpoint/2012/main" userId="S::tpankey@firstinspires.org::89b84b47-0384-4d66-b56e-dc00ebdb68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7342"/>
    <a:srgbClr val="006933"/>
    <a:srgbClr val="00A651"/>
    <a:srgbClr val="4472C4"/>
    <a:srgbClr val="FF781D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B16580-88AA-48EB-9FA0-A4259E3A4905}" v="2" dt="2022-07-19T15:35:26.9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90"/>
    <p:restoredTop sz="94851"/>
  </p:normalViewPr>
  <p:slideViewPr>
    <p:cSldViewPr snapToGrid="0">
      <p:cViewPr varScale="1">
        <p:scale>
          <a:sx n="108" d="100"/>
          <a:sy n="108" d="100"/>
        </p:scale>
        <p:origin x="2088" y="10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my Pankey" userId="89b84b47-0384-4d66-b56e-dc00ebdb68cf" providerId="ADAL" clId="{3CB16580-88AA-48EB-9FA0-A4259E3A4905}"/>
    <pc:docChg chg="custSel modSld">
      <pc:chgData name="Tammy Pankey" userId="89b84b47-0384-4d66-b56e-dc00ebdb68cf" providerId="ADAL" clId="{3CB16580-88AA-48EB-9FA0-A4259E3A4905}" dt="2022-07-19T14:19:50.081" v="2" actId="478"/>
      <pc:docMkLst>
        <pc:docMk/>
      </pc:docMkLst>
      <pc:sldChg chg="addSp delSp modSp mod">
        <pc:chgData name="Tammy Pankey" userId="89b84b47-0384-4d66-b56e-dc00ebdb68cf" providerId="ADAL" clId="{3CB16580-88AA-48EB-9FA0-A4259E3A4905}" dt="2022-07-19T14:19:50.081" v="2" actId="478"/>
        <pc:sldMkLst>
          <pc:docMk/>
          <pc:sldMk cId="173956753" sldId="312"/>
        </pc:sldMkLst>
        <pc:spChg chg="del">
          <ac:chgData name="Tammy Pankey" userId="89b84b47-0384-4d66-b56e-dc00ebdb68cf" providerId="ADAL" clId="{3CB16580-88AA-48EB-9FA0-A4259E3A4905}" dt="2022-07-19T14:19:46.788" v="0" actId="478"/>
          <ac:spMkLst>
            <pc:docMk/>
            <pc:sldMk cId="173956753" sldId="312"/>
            <ac:spMk id="3" creationId="{5010B4F6-AB8D-46B9-924D-60D5BC2D0443}"/>
          </ac:spMkLst>
        </pc:spChg>
        <pc:spChg chg="add del mod">
          <ac:chgData name="Tammy Pankey" userId="89b84b47-0384-4d66-b56e-dc00ebdb68cf" providerId="ADAL" clId="{3CB16580-88AA-48EB-9FA0-A4259E3A4905}" dt="2022-07-19T14:19:50.081" v="2" actId="478"/>
          <ac:spMkLst>
            <pc:docMk/>
            <pc:sldMk cId="173956753" sldId="312"/>
            <ac:spMk id="5" creationId="{EB1106BD-F672-773D-5220-61E2191D5BCC}"/>
          </ac:spMkLst>
        </pc:spChg>
        <pc:spChg chg="add mod">
          <ac:chgData name="Tammy Pankey" userId="89b84b47-0384-4d66-b56e-dc00ebdb68cf" providerId="ADAL" clId="{3CB16580-88AA-48EB-9FA0-A4259E3A4905}" dt="2022-07-19T14:19:47.244" v="1"/>
          <ac:spMkLst>
            <pc:docMk/>
            <pc:sldMk cId="173956753" sldId="312"/>
            <ac:spMk id="8" creationId="{8FBCA50D-A890-9955-6CBF-9808C704477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3F5F3-06B3-EE47-BF43-708E2593BF64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B8CF6-C2C2-924C-96EF-0C0C9E05F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7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Choose a relevant, age-appropriate video for your students.  </a:t>
            </a:r>
          </a:p>
          <a:p>
            <a:r>
              <a:rPr lang="en-US" dirty="0"/>
              <a:t>Here is one example from NBC News Learn on what is innovation: 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=EYU5VrO5wn4&amp;feature=</a:t>
            </a:r>
            <a:r>
              <a:rPr lang="en-US" dirty="0" err="1"/>
              <a:t>youtu.be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03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play a video or song during clean up time Link on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GoNoodle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https://family.gonoodle.com/activities/clean-up.  Link on YouTube Kids:  https://www.youtubekids.com/watch?v=ZJFk87ZsHn0 . Link on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Youtube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https://youtu.be/ZJFk87ZsHn0</a:t>
            </a:r>
            <a:endParaRPr lang="en-US" dirty="0"/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800" b="1" i="0" u="none" strike="noStrike" baseline="0" dirty="0">
                <a:solidFill>
                  <a:srgbClr val="00963E"/>
                </a:solidFill>
                <a:latin typeface="Arial-BoldMT"/>
              </a:rPr>
              <a:t>Cleanup Pointers</a:t>
            </a:r>
          </a:p>
          <a:p>
            <a:pPr algn="l"/>
            <a:r>
              <a:rPr lang="en-US" sz="1800" dirty="0"/>
              <a:t>• The team model will remain assembled from this point forward until the event.</a:t>
            </a:r>
          </a:p>
          <a:p>
            <a:pPr algn="l"/>
            <a:r>
              <a:rPr lang="en-US" sz="1800" dirty="0"/>
              <a:t>• Check that any unused pieces from the LEGO coding set are returned to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75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99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session has Guiding Questions that can be shared to frame the session.</a:t>
            </a:r>
          </a:p>
          <a:p>
            <a:endParaRPr lang="en-US" sz="1200" b="0" i="1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200" b="1" i="0" u="none" strike="noStrike" baseline="0" dirty="0">
                <a:solidFill>
                  <a:srgbClr val="00963E"/>
                </a:solidFill>
                <a:latin typeface="Arial-BoldMT"/>
              </a:rPr>
              <a:t>Session Tips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The team will need all three parts of their Explore model and mat.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Each team member could build a part of the team model (source, storage, distribution, consumption) using a baseplate.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The team model can use extra LEGO</a:t>
            </a:r>
            <a:r>
              <a:rPr lang="en-US" sz="1200" b="0" i="0" u="none" strike="noStrike" baseline="30000" dirty="0">
                <a:solidFill>
                  <a:srgbClr val="000000"/>
                </a:solidFill>
                <a:latin typeface="ArialMT"/>
              </a:rPr>
              <a:t>®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 bricks, minifigures, base plates, and other LEGO elements. You may NOT use glue, paint, or art supplies.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The team model should be able to fit on a table and be easily transportable.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The team will apply coding concepts throughout the sessions to create their programs.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The team should incorporate all parts of the Explore model as well as the explore mat.</a:t>
            </a:r>
            <a:endParaRPr lang="en-US" dirty="0"/>
          </a:p>
          <a:p>
            <a:pPr marL="342900" indent="-342900" algn="l">
              <a:buFont typeface="+mj-lt"/>
              <a:buAutoNum type="arabicPeriod"/>
            </a:pPr>
            <a:endParaRPr lang="en-US" dirty="0"/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124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***Skip this slide during session 9***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Introduction</a:t>
            </a:r>
          </a:p>
          <a:p>
            <a:r>
              <a:rPr lang="en-US" sz="1800" b="1" i="0" u="none" strike="noStrike" baseline="0" dirty="0">
                <a:latin typeface="Arial-BoldMT"/>
              </a:rPr>
              <a:t>Teamwork and Fun Builds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 minutes)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ArialMT"/>
              </a:rPr>
              <a:t>Have the team provide examples of how they have used </a:t>
            </a:r>
            <a:r>
              <a:rPr lang="en-US" sz="1800" b="1" i="0" u="none" strike="noStrike" baseline="0" dirty="0">
                <a:latin typeface="Arial-BoldMT"/>
              </a:rPr>
              <a:t>teamwork </a:t>
            </a:r>
            <a:r>
              <a:rPr lang="en-US" sz="1800" b="0" i="0" u="none" strike="noStrike" baseline="0" dirty="0">
                <a:latin typeface="ArialMT"/>
              </a:rPr>
              <a:t>(Session 8) and </a:t>
            </a:r>
            <a:r>
              <a:rPr lang="en-US" sz="1800" b="1" i="0" u="none" strike="noStrike" baseline="0" dirty="0">
                <a:latin typeface="Arial-BoldMT"/>
              </a:rPr>
              <a:t>fun </a:t>
            </a:r>
            <a:r>
              <a:rPr lang="en-US" sz="1800" b="0" i="0" u="none" strike="noStrike" baseline="0" dirty="0">
                <a:latin typeface="ArialMT"/>
              </a:rPr>
              <a:t>(Session 9) throughout the sessions.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ArialMT"/>
              </a:rPr>
              <a:t>Have the team create a build from the prototyping pieces representing this Core Value or examples of the team using </a:t>
            </a:r>
            <a:r>
              <a:rPr lang="en-US" sz="1800" b="1" i="0" u="none" strike="noStrike" baseline="0" dirty="0">
                <a:latin typeface="Arial-BoldMT"/>
              </a:rPr>
              <a:t>teamwork </a:t>
            </a:r>
            <a:r>
              <a:rPr lang="en-US" sz="1800" b="0" i="0" u="none" strike="noStrike" baseline="0" dirty="0">
                <a:latin typeface="ArialMT"/>
              </a:rPr>
              <a:t>and </a:t>
            </a:r>
            <a:r>
              <a:rPr lang="en-US" sz="1800" b="1" i="0" u="none" strike="noStrike" baseline="0" dirty="0">
                <a:latin typeface="Arial-BoldMT"/>
              </a:rPr>
              <a:t>fun</a:t>
            </a:r>
            <a:r>
              <a:rPr lang="en-US" sz="1800" b="0" i="0" u="none" strike="noStrike" baseline="0" dirty="0">
                <a:latin typeface="ArialMT"/>
              </a:rPr>
              <a:t>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9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***Skip this slide during session 8***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Introduction</a:t>
            </a:r>
          </a:p>
          <a:p>
            <a:r>
              <a:rPr lang="en-US" sz="1800" b="1" i="0" u="none" strike="noStrike" baseline="0" dirty="0">
                <a:latin typeface="Arial-BoldMT"/>
              </a:rPr>
              <a:t>Teamwork and Fun Builds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 minutes)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ArialMT"/>
              </a:rPr>
              <a:t>Have the team provide examples of how they have used </a:t>
            </a:r>
            <a:r>
              <a:rPr lang="en-US" sz="1800" b="1" i="0" u="none" strike="noStrike" baseline="0" dirty="0">
                <a:latin typeface="Arial-BoldMT"/>
              </a:rPr>
              <a:t>teamwork </a:t>
            </a:r>
            <a:r>
              <a:rPr lang="en-US" sz="1800" b="0" i="0" u="none" strike="noStrike" baseline="0" dirty="0">
                <a:latin typeface="ArialMT"/>
              </a:rPr>
              <a:t>(Session 8) and </a:t>
            </a:r>
            <a:r>
              <a:rPr lang="en-US" sz="1800" b="1" i="0" u="none" strike="noStrike" baseline="0" dirty="0">
                <a:latin typeface="Arial-BoldMT"/>
              </a:rPr>
              <a:t>fun </a:t>
            </a:r>
            <a:r>
              <a:rPr lang="en-US" sz="1800" b="0" i="0" u="none" strike="noStrike" baseline="0" dirty="0">
                <a:latin typeface="ArialMT"/>
              </a:rPr>
              <a:t>(Session 9) throughout the sessions.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ArialMT"/>
              </a:rPr>
              <a:t>Have the team create a build from the prototyping pieces representing this Core Value or examples of the team using </a:t>
            </a:r>
            <a:r>
              <a:rPr lang="en-US" sz="1800" b="1" i="0" u="none" strike="noStrike" baseline="0" dirty="0">
                <a:latin typeface="Arial-BoldMT"/>
              </a:rPr>
              <a:t>teamwork </a:t>
            </a:r>
            <a:r>
              <a:rPr lang="en-US" sz="1800" b="0" i="0" u="none" strike="noStrike" baseline="0" dirty="0">
                <a:latin typeface="ArialMT"/>
              </a:rPr>
              <a:t>and </a:t>
            </a:r>
            <a:r>
              <a:rPr lang="en-US" sz="1800" b="1" i="0" u="none" strike="noStrike" baseline="0" dirty="0">
                <a:latin typeface="Arial-BoldMT"/>
              </a:rPr>
              <a:t>fun</a:t>
            </a:r>
            <a:r>
              <a:rPr lang="en-US" sz="1800" b="0" i="0" u="none" strike="noStrike" baseline="0" dirty="0">
                <a:latin typeface="ArialMT"/>
              </a:rPr>
              <a:t>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55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can make a better energy journey for your community.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Brainstorm your solutions.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list of required parts on the next page.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your team model design and label the required parts.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your team model together. Use the mat and build the different parts of your energy journey.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83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can make a better energy journey for your community.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Brainstorm your solutions.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list of required parts on the next page.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your team model design and label the required parts.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your team model together. Use the mat and build the different parts of your energy journey.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303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can make a better energy journey for your community.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Brainstorm your solutions.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list of required parts on the next page.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your team model design and label the required parts.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your team model together. Use the mat and build the different parts of your energy journey.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83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can make a better energy journey for your community.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Brainstorm your solutions.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list of required parts on the next page.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your team model design and label the required parts.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your team model together. Use the mat and build the different parts of your energy journey.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26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 minutes)</a:t>
            </a:r>
          </a:p>
          <a:p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the team: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Share what they did in the session.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1200" dirty="0"/>
              <a:t>Explain the program and how it motorizes either the wind turbine or the carousel.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dirty="0"/>
              <a:t>Review the list of required parts and identify them on the team model.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dirty="0"/>
              <a:t>Demonstrate how the team model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58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L Explo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720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  <p15:guide id="2" pos="56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LL Explo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FF1096-3169-EE4B-8934-C3FB782637A7}"/>
              </a:ext>
            </a:extLst>
          </p:cNvPr>
          <p:cNvSpPr/>
          <p:nvPr userDrawn="1"/>
        </p:nvSpPr>
        <p:spPr>
          <a:xfrm>
            <a:off x="7958361" y="6139370"/>
            <a:ext cx="878284" cy="45719"/>
          </a:xfrm>
          <a:prstGeom prst="rect">
            <a:avLst/>
          </a:prstGeom>
          <a:solidFill>
            <a:srgbClr val="00A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0C33C2-6CD3-9547-B7C0-310F735C7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368" y="6288708"/>
            <a:ext cx="567209" cy="450144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74D5A213-B54C-7348-B25E-7F6F8FFC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357055" cy="209912"/>
          </a:xfrm>
        </p:spPr>
        <p:txBody>
          <a:bodyPr/>
          <a:lstStyle>
            <a:lvl1pPr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C53052E6-E16C-A04B-8192-1DB31D569F0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23CD55-385C-5342-B8A4-11A44E4ABC0F}"/>
              </a:ext>
            </a:extLst>
          </p:cNvPr>
          <p:cNvCxnSpPr>
            <a:cxnSpLocks/>
          </p:cNvCxnSpPr>
          <p:nvPr userDrawn="1"/>
        </p:nvCxnSpPr>
        <p:spPr>
          <a:xfrm>
            <a:off x="180799" y="6159514"/>
            <a:ext cx="7622081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6E3F1F0-7281-BB45-940C-7699D66DE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99" y="6339274"/>
            <a:ext cx="1171634" cy="369145"/>
          </a:xfrm>
          <a:prstGeom prst="rect">
            <a:avLst/>
          </a:prstGeom>
        </p:spPr>
      </p:pic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E86BD933-7ECD-DB44-A5D3-0CA3A0BC94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0" y="1909763"/>
            <a:ext cx="7886700" cy="4106862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154C9013-0D60-994B-9DA0-2156E8F77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71F26ED-0509-D14C-96DF-C0C59D829C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1198880"/>
            <a:ext cx="7886700" cy="5080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</p:spTree>
    <p:extLst>
      <p:ext uri="{BB962C8B-B14F-4D97-AF65-F5344CB8AC3E}">
        <p14:creationId xmlns:p14="http://schemas.microsoft.com/office/powerpoint/2010/main" val="3321432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  <p15:guide id="2" pos="56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8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2">
              <a:lumMod val="2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>
            <a:extLst>
              <a:ext uri="{FF2B5EF4-FFF2-40B4-BE49-F238E27FC236}">
                <a16:creationId xmlns:a16="http://schemas.microsoft.com/office/drawing/2014/main" id="{49461470-2C49-0B4A-AFF2-693C58AC2F9F}"/>
              </a:ext>
            </a:extLst>
          </p:cNvPr>
          <p:cNvSpPr/>
          <p:nvPr/>
        </p:nvSpPr>
        <p:spPr>
          <a:xfrm>
            <a:off x="4148152" y="0"/>
            <a:ext cx="4995848" cy="6858000"/>
          </a:xfrm>
          <a:custGeom>
            <a:avLst/>
            <a:gdLst>
              <a:gd name="connsiteX0" fmla="*/ 810930 w 4995848"/>
              <a:gd name="connsiteY0" fmla="*/ 0 h 6857999"/>
              <a:gd name="connsiteX1" fmla="*/ 4995848 w 4995848"/>
              <a:gd name="connsiteY1" fmla="*/ 0 h 6857999"/>
              <a:gd name="connsiteX2" fmla="*/ 4995848 w 4995848"/>
              <a:gd name="connsiteY2" fmla="*/ 6857999 h 6857999"/>
              <a:gd name="connsiteX3" fmla="*/ 810929 w 4995848"/>
              <a:gd name="connsiteY3" fmla="*/ 6857999 h 6857999"/>
              <a:gd name="connsiteX4" fmla="*/ 772675 w 4995848"/>
              <a:gd name="connsiteY4" fmla="*/ 6790558 h 6857999"/>
              <a:gd name="connsiteX5" fmla="*/ 0 w 4995848"/>
              <a:gd name="connsiteY5" fmla="*/ 3429001 h 6857999"/>
              <a:gd name="connsiteX6" fmla="*/ 772675 w 4995848"/>
              <a:gd name="connsiteY6" fmla="*/ 6744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5848" h="6857999">
                <a:moveTo>
                  <a:pt x="810930" y="0"/>
                </a:moveTo>
                <a:lnTo>
                  <a:pt x="4995848" y="0"/>
                </a:lnTo>
                <a:lnTo>
                  <a:pt x="4995848" y="6857999"/>
                </a:lnTo>
                <a:lnTo>
                  <a:pt x="810929" y="6857999"/>
                </a:lnTo>
                <a:lnTo>
                  <a:pt x="772675" y="6790558"/>
                </a:lnTo>
                <a:cubicBezTo>
                  <a:pt x="292599" y="5902709"/>
                  <a:pt x="0" y="4723291"/>
                  <a:pt x="0" y="3429001"/>
                </a:cubicBezTo>
                <a:cubicBezTo>
                  <a:pt x="0" y="2134711"/>
                  <a:pt x="292599" y="955293"/>
                  <a:pt x="772675" y="67445"/>
                </a:cubicBezTo>
                <a:close/>
              </a:path>
            </a:pathLst>
          </a:custGeom>
          <a:solidFill>
            <a:srgbClr val="00A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58CCE88-462B-3041-8EC1-A38C25E56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06" t="30941" r="22892" b="-245"/>
          <a:stretch/>
        </p:blipFill>
        <p:spPr>
          <a:xfrm>
            <a:off x="3200400" y="0"/>
            <a:ext cx="5943600" cy="36576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B760C1-7E25-45A7-B891-53C58D074E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63391" y="2199189"/>
            <a:ext cx="4880610" cy="26826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600" dirty="0">
                <a:solidFill>
                  <a:schemeClr val="bg1"/>
                </a:solidFill>
                <a:effectLst>
                  <a:outerShdw dist="56557" dir="8100000" algn="tr" rotWithShape="0">
                    <a:srgbClr val="147342"/>
                  </a:outerShdw>
                </a:effectLst>
                <a:latin typeface="Roboto Medium" pitchFamily="2" charset="0"/>
                <a:ea typeface="Roboto Medium" pitchFamily="2" charset="0"/>
              </a:rPr>
              <a:t>Build a Team Model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B6ADE897-E12C-4A20-B842-CD64CC495BD3}"/>
              </a:ext>
            </a:extLst>
          </p:cNvPr>
          <p:cNvSpPr txBox="1">
            <a:spLocks/>
          </p:cNvSpPr>
          <p:nvPr/>
        </p:nvSpPr>
        <p:spPr>
          <a:xfrm>
            <a:off x="343072" y="341368"/>
            <a:ext cx="2857328" cy="4654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spc="250" dirty="0">
                <a:solidFill>
                  <a:srgbClr val="00A651"/>
                </a:solidFill>
                <a:latin typeface="Roboto" pitchFamily="2" charset="0"/>
                <a:ea typeface="Roboto" pitchFamily="2" charset="0"/>
              </a:rPr>
              <a:t>SESSIONS 8 &amp; 9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51114C1B-4CF7-4817-84D5-E5FBD229F3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412" y="5625594"/>
            <a:ext cx="1708714" cy="10831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33AC4A-69E0-C943-9B18-78347663B2D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689" y="5555164"/>
            <a:ext cx="1638221" cy="11174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58D74D-BF22-0648-A33B-F9B5C97180E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071" y="5631984"/>
            <a:ext cx="3100472" cy="9369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F52532-40E5-4053-A14E-3BDC338A178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71" y="2366515"/>
            <a:ext cx="3880386" cy="258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00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FA4E0D3-A797-4AAE-B837-2ADD656A2819}"/>
              </a:ext>
            </a:extLst>
          </p:cNvPr>
          <p:cNvSpPr/>
          <p:nvPr/>
        </p:nvSpPr>
        <p:spPr>
          <a:xfrm>
            <a:off x="1018902" y="1058090"/>
            <a:ext cx="7106194" cy="474181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16184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10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79E1ECC3-F162-4E13-A48B-FE68FA7D1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Optional Video:</a:t>
            </a:r>
            <a:endParaRPr lang="en-US" sz="2400" b="0" dirty="0">
              <a:solidFill>
                <a:schemeClr val="tx1"/>
              </a:solidFill>
            </a:endParaRPr>
          </a:p>
        </p:txBody>
      </p:sp>
      <p:pic>
        <p:nvPicPr>
          <p:cNvPr id="8" name="Picture 7" descr="A picture containing text, toy, doll&#10;&#10;Description automatically generated">
            <a:extLst>
              <a:ext uri="{FF2B5EF4-FFF2-40B4-BE49-F238E27FC236}">
                <a16:creationId xmlns:a16="http://schemas.microsoft.com/office/drawing/2014/main" id="{033973A4-1366-45D8-B9B6-8F6EFC2A8A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967" y="1200183"/>
            <a:ext cx="3866063" cy="386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9909B7F-E215-4800-9989-2E6767F892B2}"/>
              </a:ext>
            </a:extLst>
          </p:cNvPr>
          <p:cNvSpPr txBox="1"/>
          <p:nvPr/>
        </p:nvSpPr>
        <p:spPr>
          <a:xfrm>
            <a:off x="1175655" y="5112245"/>
            <a:ext cx="679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You may wish to embed a relevant, age-appropriate video for your students here.  See the Notes for an example.</a:t>
            </a:r>
          </a:p>
        </p:txBody>
      </p:sp>
    </p:spTree>
    <p:extLst>
      <p:ext uri="{BB962C8B-B14F-4D97-AF65-F5344CB8AC3E}">
        <p14:creationId xmlns:p14="http://schemas.microsoft.com/office/powerpoint/2010/main" val="2951668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11396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11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A551"/>
                </a:solidFill>
              </a:rPr>
              <a:t>Clean Up</a:t>
            </a:r>
          </a:p>
        </p:txBody>
      </p:sp>
      <p:pic>
        <p:nvPicPr>
          <p:cNvPr id="7" name="Picture 6" descr="A picture containing tool, brush&#10;&#10;Description automatically generated">
            <a:extLst>
              <a:ext uri="{FF2B5EF4-FFF2-40B4-BE49-F238E27FC236}">
                <a16:creationId xmlns:a16="http://schemas.microsoft.com/office/drawing/2014/main" id="{AFD005AA-9D11-40B6-BACB-8D04D40553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428" y="1172626"/>
            <a:ext cx="6739147" cy="451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83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DB3A04-2BF4-4834-A5AC-BF412CEFA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12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99A4BC1-F5E0-4D25-AF3C-551958EE34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645" y="1619703"/>
            <a:ext cx="3606243" cy="228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49E708-F974-4E03-AA24-84C68C83AE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0819" y="995364"/>
            <a:ext cx="4640132" cy="3534677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FBCA50D-A890-9955-6CBF-9808C7044777}"/>
              </a:ext>
            </a:extLst>
          </p:cNvPr>
          <p:cNvSpPr txBox="1">
            <a:spLocks/>
          </p:cNvSpPr>
          <p:nvPr/>
        </p:nvSpPr>
        <p:spPr>
          <a:xfrm>
            <a:off x="188259" y="5002306"/>
            <a:ext cx="8501258" cy="1014318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LEGO, the LEGO logo and the SPIKE logo are trademarks of the/sont des marques de commerce du/son marcas registradas de LEGO Group. ©2022 The LEGO Group. All rights reserved/Tous droits réservés/Todos los derechos reservados.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, the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logo, and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  <a:ea typeface="Calibri" panose="020F0502020204030204" pitchFamily="34" charset="0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ENERGIZE</a:t>
            </a:r>
            <a:r>
              <a:rPr lang="en-US" sz="1200" baseline="30000">
                <a:latin typeface="Helvetica Neue" panose="02000503000000020004"/>
                <a:ea typeface="Calibri" panose="020F0502020204030204" pitchFamily="34" charset="0"/>
              </a:rPr>
              <a:t>SM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are registered trademarks of For Inspiration and Recognition of Science and Technology (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). LEGO</a:t>
            </a:r>
            <a:r>
              <a:rPr lang="en-US" sz="1200" baseline="30000">
                <a:latin typeface="Helvetica Neue" panose="02000503000000020004"/>
              </a:rPr>
              <a:t>® 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is a registered trademark of the LEGO Group.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LEGO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League and SUPERPOWERED</a:t>
            </a:r>
            <a:r>
              <a:rPr lang="en-US" sz="1200" baseline="30000">
                <a:latin typeface="Helvetica Neue" panose="02000503000000020004"/>
              </a:rPr>
              <a:t>SM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are jointly held trademarks of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and the LEGO Group. ©2022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and the LEGO Group. All rights reserved. </a:t>
            </a:r>
            <a:endParaRPr lang="en-US" sz="1200" dirty="0">
              <a:latin typeface="Helvetica Neue" panose="02000503000000020004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56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E1808D-4A41-4429-BDD9-039046921A33}"/>
              </a:ext>
            </a:extLst>
          </p:cNvPr>
          <p:cNvSpPr/>
          <p:nvPr/>
        </p:nvSpPr>
        <p:spPr>
          <a:xfrm>
            <a:off x="263047" y="365127"/>
            <a:ext cx="8426470" cy="762634"/>
          </a:xfrm>
          <a:prstGeom prst="roundRect">
            <a:avLst/>
          </a:prstGeom>
          <a:solidFill>
            <a:srgbClr val="00A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2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Guiding Questions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FAF9C81-E385-4FC9-A39D-DEA705CF563C}"/>
              </a:ext>
            </a:extLst>
          </p:cNvPr>
          <p:cNvSpPr/>
          <p:nvPr/>
        </p:nvSpPr>
        <p:spPr>
          <a:xfrm flipH="1">
            <a:off x="6693337" y="1828800"/>
            <a:ext cx="2286000" cy="3200400"/>
          </a:xfrm>
          <a:prstGeom prst="roundRect">
            <a:avLst/>
          </a:prstGeom>
          <a:solidFill>
            <a:srgbClr val="C9DF89"/>
          </a:solidFill>
          <a:ln w="28575">
            <a:noFill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45720" bIns="91440" rtlCol="0" anchor="t" anchorCtr="0">
            <a:noAutofit/>
          </a:bodyPr>
          <a:lstStyle/>
          <a:p>
            <a:pPr algn="ctr">
              <a:spcAft>
                <a:spcPts val="200"/>
              </a:spcAft>
            </a:pPr>
            <a:r>
              <a:rPr lang="en-US" sz="1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</a:p>
          <a:p>
            <a:pPr algn="ctr">
              <a:spcAft>
                <a:spcPts val="200"/>
              </a:spcAft>
            </a:pPr>
            <a:endParaRPr lang="en-US" sz="1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/>
                <a:cs typeface="Arial"/>
              </a:rPr>
              <a:t>The team will draw their team model design and label its required parts.</a:t>
            </a:r>
          </a:p>
          <a:p>
            <a:pPr>
              <a:spcAft>
                <a:spcPts val="200"/>
              </a:spcAft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71450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/>
                <a:cs typeface="Arial"/>
              </a:rPr>
              <a:t>The team will create a team model of a better energy journey for their community.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F45DFF6-EE04-4A18-8898-D4C1CE4A06C7}"/>
              </a:ext>
            </a:extLst>
          </p:cNvPr>
          <p:cNvSpPr/>
          <p:nvPr/>
        </p:nvSpPr>
        <p:spPr>
          <a:xfrm>
            <a:off x="263047" y="2933053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will your team model show a better energy journey for your community?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F5A9C7E-C2D0-4F93-BC6B-DBADE1AF2924}"/>
              </a:ext>
            </a:extLst>
          </p:cNvPr>
          <p:cNvSpPr/>
          <p:nvPr/>
        </p:nvSpPr>
        <p:spPr>
          <a:xfrm>
            <a:off x="263047" y="1276839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will you plan out your design for your team model?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8CFE0DF-BEF3-4914-A598-7A66A74C572C}"/>
              </a:ext>
            </a:extLst>
          </p:cNvPr>
          <p:cNvSpPr/>
          <p:nvPr/>
        </p:nvSpPr>
        <p:spPr>
          <a:xfrm>
            <a:off x="3478192" y="1276839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think is the most important part of your team model?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916FD3D-F12A-4905-AEFF-ED4FEE822709}"/>
              </a:ext>
            </a:extLst>
          </p:cNvPr>
          <p:cNvSpPr/>
          <p:nvPr/>
        </p:nvSpPr>
        <p:spPr>
          <a:xfrm>
            <a:off x="3478192" y="2933053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strengths and weaknesses of your design?</a:t>
            </a:r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12EFF9B9-1627-A7DD-539C-2D6686790141}"/>
              </a:ext>
            </a:extLst>
          </p:cNvPr>
          <p:cNvSpPr/>
          <p:nvPr/>
        </p:nvSpPr>
        <p:spPr>
          <a:xfrm>
            <a:off x="263047" y="4589267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you motorize part of your team model?</a:t>
            </a:r>
          </a:p>
        </p:txBody>
      </p:sp>
      <p:sp>
        <p:nvSpPr>
          <p:cNvPr id="12" name="Rectangle: Rounded Corners 17">
            <a:extLst>
              <a:ext uri="{FF2B5EF4-FFF2-40B4-BE49-F238E27FC236}">
                <a16:creationId xmlns:a16="http://schemas.microsoft.com/office/drawing/2014/main" id="{428C0A6D-65CA-3C0A-FD9C-32E5B3059793}"/>
              </a:ext>
            </a:extLst>
          </p:cNvPr>
          <p:cNvSpPr/>
          <p:nvPr/>
        </p:nvSpPr>
        <p:spPr>
          <a:xfrm>
            <a:off x="3478192" y="4589267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your team model show you created a better energy journey?</a:t>
            </a:r>
          </a:p>
        </p:txBody>
      </p:sp>
    </p:spTree>
    <p:extLst>
      <p:ext uri="{BB962C8B-B14F-4D97-AF65-F5344CB8AC3E}">
        <p14:creationId xmlns:p14="http://schemas.microsoft.com/office/powerpoint/2010/main" val="171746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in garment&#10;&#10;Description automatically generated with low confidence">
            <a:extLst>
              <a:ext uri="{FF2B5EF4-FFF2-40B4-BE49-F238E27FC236}">
                <a16:creationId xmlns:a16="http://schemas.microsoft.com/office/drawing/2014/main" id="{C549BD9B-0540-4174-9584-9E4E9651CE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74" y="3868391"/>
            <a:ext cx="4191953" cy="227379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3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Introduction – Teamwork Build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D135C1E-0942-48C3-9F0A-AD3D55C08964}"/>
              </a:ext>
            </a:extLst>
          </p:cNvPr>
          <p:cNvSpPr txBox="1">
            <a:spLocks/>
          </p:cNvSpPr>
          <p:nvPr/>
        </p:nvSpPr>
        <p:spPr>
          <a:xfrm>
            <a:off x="3912243" y="1488831"/>
            <a:ext cx="4965539" cy="4379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Examples of Teamwork</a:t>
            </a:r>
          </a:p>
          <a:p>
            <a:r>
              <a:rPr lang="en-US" dirty="0">
                <a:highlight>
                  <a:srgbClr val="FFFF00"/>
                </a:highlight>
              </a:rPr>
              <a:t>Ask the students to provide examples of Teamwork and record them here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Teamwork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Teamwork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A5D58D96-AE6C-4849-8EFD-CFE3707389E4}"/>
              </a:ext>
            </a:extLst>
          </p:cNvPr>
          <p:cNvSpPr txBox="1">
            <a:spLocks/>
          </p:cNvSpPr>
          <p:nvPr/>
        </p:nvSpPr>
        <p:spPr>
          <a:xfrm>
            <a:off x="5720862" y="885777"/>
            <a:ext cx="2557208" cy="520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 algn="r"/>
            <a:r>
              <a:rPr lang="en-US" sz="2400" dirty="0">
                <a:solidFill>
                  <a:srgbClr val="00A651"/>
                </a:solidFill>
              </a:rPr>
              <a:t>Session 8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AED4058-ABEE-404F-928F-E5A1669CE0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3856" y="3245647"/>
            <a:ext cx="3121547" cy="210605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We found we were stronger when we worked together.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3C4DD2F5-36B9-4141-872C-111401515A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930" y="1127761"/>
            <a:ext cx="2057400" cy="20574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179324-BD82-43C4-9131-92C125959E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8447" y="4013398"/>
            <a:ext cx="3089597" cy="183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6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4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Introduction – Fun Build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A5D58D96-AE6C-4849-8EFD-CFE3707389E4}"/>
              </a:ext>
            </a:extLst>
          </p:cNvPr>
          <p:cNvSpPr txBox="1">
            <a:spLocks/>
          </p:cNvSpPr>
          <p:nvPr/>
        </p:nvSpPr>
        <p:spPr>
          <a:xfrm>
            <a:off x="5720862" y="885777"/>
            <a:ext cx="2557208" cy="386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 algn="r"/>
            <a:r>
              <a:rPr lang="en-US" sz="2400" dirty="0">
                <a:solidFill>
                  <a:srgbClr val="00A651"/>
                </a:solidFill>
              </a:rPr>
              <a:t>Session 9</a:t>
            </a:r>
          </a:p>
        </p:txBody>
      </p:sp>
      <p:pic>
        <p:nvPicPr>
          <p:cNvPr id="16" name="Picture 15" descr="A group of people in garment&#10;&#10;Description automatically generated with low confidence">
            <a:extLst>
              <a:ext uri="{FF2B5EF4-FFF2-40B4-BE49-F238E27FC236}">
                <a16:creationId xmlns:a16="http://schemas.microsoft.com/office/drawing/2014/main" id="{ACE88125-7318-4DD9-81FC-F2594B2232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74" y="3868391"/>
            <a:ext cx="4191953" cy="2273791"/>
          </a:xfrm>
          <a:prstGeom prst="rect">
            <a:avLst/>
          </a:prstGeom>
        </p:spPr>
      </p:pic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D9D365A2-93C4-4CEA-BA47-7D399A91CD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7008" y="3343435"/>
            <a:ext cx="2807925" cy="210605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We enjoyed and celebrated what we did!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6A6AC84-2F52-4F2B-B0C5-23040B3EA6A6}"/>
              </a:ext>
            </a:extLst>
          </p:cNvPr>
          <p:cNvSpPr txBox="1">
            <a:spLocks/>
          </p:cNvSpPr>
          <p:nvPr/>
        </p:nvSpPr>
        <p:spPr>
          <a:xfrm>
            <a:off x="3940553" y="1518845"/>
            <a:ext cx="4965539" cy="4594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Examples of Fun</a:t>
            </a:r>
          </a:p>
          <a:p>
            <a:r>
              <a:rPr lang="en-US" dirty="0">
                <a:highlight>
                  <a:srgbClr val="FFFF00"/>
                </a:highlight>
              </a:rPr>
              <a:t>Ask the students to provide examples of Fun and record them here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Fun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Fun</a:t>
            </a: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381AE5B4-DCFA-4EA4-8D41-8AEAB7EF7A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271" y="1272014"/>
            <a:ext cx="2057400" cy="2057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0E2ECD-2227-0234-C545-01A8FCAAB4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8447" y="4013398"/>
            <a:ext cx="3089597" cy="183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47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5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D0C14A9-1527-0260-88DB-04EB9E647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986929" y="1574496"/>
            <a:ext cx="2338462" cy="305922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8057F0A-69D4-499C-8EF7-52DBC2B70841}"/>
              </a:ext>
            </a:extLst>
          </p:cNvPr>
          <p:cNvSpPr txBox="1">
            <a:spLocks/>
          </p:cNvSpPr>
          <p:nvPr/>
        </p:nvSpPr>
        <p:spPr>
          <a:xfrm>
            <a:off x="626742" y="4223665"/>
            <a:ext cx="4718854" cy="1231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15CF1-DF20-46F9-A492-22223F71D844}"/>
              </a:ext>
            </a:extLst>
          </p:cNvPr>
          <p:cNvSpPr/>
          <p:nvPr/>
        </p:nvSpPr>
        <p:spPr>
          <a:xfrm>
            <a:off x="6831246" y="988430"/>
            <a:ext cx="2069785" cy="492623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b="1">
                <a:solidFill>
                  <a:srgbClr val="4472C4"/>
                </a:solidFill>
              </a:rPr>
              <a:t>You need…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E635-EA32-D790-F0E8-5DF3E8100B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6580" y="1815536"/>
            <a:ext cx="876016" cy="637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DBF79B-003F-86D1-B6CA-87C54AE55F0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6785" y="2429120"/>
            <a:ext cx="1254365" cy="6774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22B01E-5CCD-1353-2E5C-9E3E9395739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368" y="1547234"/>
            <a:ext cx="1369584" cy="91226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825566A-8314-806D-D69D-5FF26D35F190}"/>
              </a:ext>
            </a:extLst>
          </p:cNvPr>
          <p:cNvSpPr/>
          <p:nvPr/>
        </p:nvSpPr>
        <p:spPr>
          <a:xfrm>
            <a:off x="6885093" y="4927613"/>
            <a:ext cx="162560" cy="37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5C040C-15FA-6D90-F743-754911AF592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4341" y="4732746"/>
            <a:ext cx="1723594" cy="8698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50C186-0D33-642D-8D46-E18A74AB58F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4341" y="3406764"/>
            <a:ext cx="1685176" cy="102575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7EC375-67AB-0FD9-C55E-28FC0A6D4F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595" y="3106541"/>
            <a:ext cx="5775970" cy="2890286"/>
          </a:xfrm>
          <a:prstGeom prst="rect">
            <a:avLst/>
          </a:prstGeom>
        </p:spPr>
      </p:pic>
      <p:sp>
        <p:nvSpPr>
          <p:cNvPr id="25" name="Speech Bubble: Oval 10">
            <a:extLst>
              <a:ext uri="{FF2B5EF4-FFF2-40B4-BE49-F238E27FC236}">
                <a16:creationId xmlns:a16="http://schemas.microsoft.com/office/drawing/2014/main" id="{517507E7-B9BA-541A-F873-01D71B7717F3}"/>
              </a:ext>
            </a:extLst>
          </p:cNvPr>
          <p:cNvSpPr/>
          <p:nvPr/>
        </p:nvSpPr>
        <p:spPr>
          <a:xfrm rot="20777454" flipH="1">
            <a:off x="3832911" y="960809"/>
            <a:ext cx="1526802" cy="1160336"/>
          </a:xfrm>
          <a:prstGeom prst="wedgeEllipseCallout">
            <a:avLst>
              <a:gd name="adj1" fmla="val -17007"/>
              <a:gd name="adj2" fmla="val 74678"/>
            </a:avLst>
          </a:prstGeom>
          <a:solidFill>
            <a:srgbClr val="A6DFE2"/>
          </a:solidFill>
          <a:ln w="19050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energy choices can make a difference!</a:t>
            </a:r>
          </a:p>
        </p:txBody>
      </p:sp>
      <p:sp>
        <p:nvSpPr>
          <p:cNvPr id="26" name="Speech Bubble: Oval 10">
            <a:extLst>
              <a:ext uri="{FF2B5EF4-FFF2-40B4-BE49-F238E27FC236}">
                <a16:creationId xmlns:a16="http://schemas.microsoft.com/office/drawing/2014/main" id="{B22C9A89-57E8-A3C8-E86E-EF37846DE39D}"/>
              </a:ext>
            </a:extLst>
          </p:cNvPr>
          <p:cNvSpPr/>
          <p:nvPr/>
        </p:nvSpPr>
        <p:spPr>
          <a:xfrm rot="19068852" flipV="1">
            <a:off x="2044463" y="1579062"/>
            <a:ext cx="1883409" cy="1403544"/>
          </a:xfrm>
          <a:prstGeom prst="wedgeEllipseCallout">
            <a:avLst>
              <a:gd name="adj1" fmla="val -17007"/>
              <a:gd name="adj2" fmla="val 74678"/>
            </a:avLst>
          </a:prstGeom>
          <a:solidFill>
            <a:srgbClr val="A6DFE2"/>
          </a:solidFill>
          <a:ln w="19050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/>
          <a:lstStyle/>
          <a:p>
            <a:pPr lvl="0" algn="ctr"/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948B3D-4D88-2264-1827-CA14E61393A7}"/>
              </a:ext>
            </a:extLst>
          </p:cNvPr>
          <p:cNvSpPr txBox="1"/>
          <p:nvPr/>
        </p:nvSpPr>
        <p:spPr>
          <a:xfrm rot="20794652">
            <a:off x="2212360" y="1733239"/>
            <a:ext cx="15306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 a team model to show a better energy journey for your community.</a:t>
            </a:r>
          </a:p>
          <a:p>
            <a:pPr algn="ctr"/>
            <a:endParaRPr lang="en-US" sz="1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7A3C582-B8FF-87AB-DE8A-C8BCA3D39B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488052" y="1385466"/>
            <a:ext cx="1665754" cy="177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48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6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033CC2-F1F0-0081-0726-E1E5C8BA0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38" y="755950"/>
            <a:ext cx="7886700" cy="533057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962" y="374633"/>
            <a:ext cx="7886700" cy="762634"/>
          </a:xfrm>
        </p:spPr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Tasks</a:t>
            </a:r>
          </a:p>
        </p:txBody>
      </p:sp>
    </p:spTree>
    <p:extLst>
      <p:ext uri="{BB962C8B-B14F-4D97-AF65-F5344CB8AC3E}">
        <p14:creationId xmlns:p14="http://schemas.microsoft.com/office/powerpoint/2010/main" val="1413308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7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B1B7F5-9AFC-4FEF-8CA9-BC41D2393088}"/>
              </a:ext>
            </a:extLst>
          </p:cNvPr>
          <p:cNvSpPr txBox="1"/>
          <p:nvPr/>
        </p:nvSpPr>
        <p:spPr>
          <a:xfrm>
            <a:off x="628650" y="1060044"/>
            <a:ext cx="790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Neue" panose="02000503000000020004"/>
              </a:rPr>
              <a:t>Use these two pages to draw your team model design: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21F21D-6778-4D40-BCC3-304504755689}"/>
              </a:ext>
            </a:extLst>
          </p:cNvPr>
          <p:cNvSpPr txBox="1"/>
          <p:nvPr/>
        </p:nvSpPr>
        <p:spPr>
          <a:xfrm>
            <a:off x="628650" y="4987296"/>
            <a:ext cx="6532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i="0" u="none" strike="noStrike" baseline="0" dirty="0">
                <a:latin typeface="Helvetica Neue" panose="02000503000000020004"/>
              </a:rPr>
              <a:t>Label the required parts of your team model.</a:t>
            </a:r>
            <a:endParaRPr lang="en-US" sz="2400" dirty="0">
              <a:latin typeface="Helvetica Neue" panose="0200050300000002000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E1E87-FEF5-1CC5-1437-1C6DF7FC3F44}"/>
              </a:ext>
            </a:extLst>
          </p:cNvPr>
          <p:cNvGrpSpPr/>
          <p:nvPr/>
        </p:nvGrpSpPr>
        <p:grpSpPr>
          <a:xfrm>
            <a:off x="136244" y="1672193"/>
            <a:ext cx="8871511" cy="3164618"/>
            <a:chOff x="628650" y="1660397"/>
            <a:chExt cx="8077084" cy="28466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36CD401-4F21-2063-0890-B21F63712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1660397"/>
              <a:ext cx="4038542" cy="28466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E7E1D3-AFFB-5471-48A5-2498A4E47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7192" y="1667819"/>
              <a:ext cx="4038542" cy="283921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822573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8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B69E4-4F1C-4DC6-A986-0EDD4A2D8F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0" y="1118055"/>
            <a:ext cx="7967723" cy="454219"/>
          </a:xfr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solidFill>
                  <a:srgbClr val="000000"/>
                </a:solidFill>
                <a:latin typeface="ArialMT"/>
              </a:rPr>
              <a:t>Make a plan! Create your team model together.</a:t>
            </a:r>
            <a:endParaRPr lang="en-US" sz="16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3AB8B0-891E-415B-B542-F7CBB8AA66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7999" y="4057112"/>
            <a:ext cx="3693280" cy="1863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AEDE2A-F727-E5D6-52A7-4C64B54EA9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321682" y="1880689"/>
            <a:ext cx="3089597" cy="18390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FD525B-E564-4343-4728-AE4C7348845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2" y="1518584"/>
            <a:ext cx="2192296" cy="29464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1CABA1-0368-C86F-809C-04954EB8F16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5667" y="1720693"/>
            <a:ext cx="2608275" cy="20719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D47DA6-88A0-16AD-8541-B9A8CE167F7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51" y="4050718"/>
            <a:ext cx="2762633" cy="184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23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9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4D35A-834E-4F7C-BC9B-EE00FA0ED9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1238491"/>
            <a:ext cx="4255866" cy="4696167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Share what you did in the session.</a:t>
            </a:r>
          </a:p>
          <a:p>
            <a:r>
              <a:rPr lang="en-US" sz="2800" dirty="0">
                <a:solidFill>
                  <a:schemeClr val="tx1"/>
                </a:solidFill>
              </a:rPr>
              <a:t>Explain the program and how it motorizes either the wind turbine or the carousel.</a:t>
            </a:r>
          </a:p>
          <a:p>
            <a:r>
              <a:rPr lang="en-US" sz="2800" dirty="0">
                <a:solidFill>
                  <a:schemeClr val="tx1"/>
                </a:solidFill>
              </a:rPr>
              <a:t>Review the list of required parts and identify them on the team model.</a:t>
            </a:r>
          </a:p>
          <a:p>
            <a:r>
              <a:rPr lang="en-US" sz="2800" dirty="0">
                <a:solidFill>
                  <a:schemeClr val="tx1"/>
                </a:solidFill>
              </a:rPr>
              <a:t>Demonstrate how the team model works.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A651"/>
                </a:solidFill>
              </a:rPr>
              <a:t>Share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BC57C1C5-B6DD-4BFB-831C-A575CB8B1691}"/>
              </a:ext>
            </a:extLst>
          </p:cNvPr>
          <p:cNvSpPr/>
          <p:nvPr/>
        </p:nvSpPr>
        <p:spPr>
          <a:xfrm rot="158273">
            <a:off x="5644811" y="1182211"/>
            <a:ext cx="2407546" cy="1798983"/>
          </a:xfrm>
          <a:prstGeom prst="wedgeEllipseCallout">
            <a:avLst>
              <a:gd name="adj1" fmla="val -17007"/>
              <a:gd name="adj2" fmla="val 74678"/>
            </a:avLst>
          </a:prstGeom>
          <a:solidFill>
            <a:srgbClr val="A6DFE2"/>
          </a:solidFill>
          <a:ln w="19050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have you discovered? Share with your team!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83558B-0D52-4950-80F4-8FDC7A4A5E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01244" y="3429000"/>
            <a:ext cx="3188273" cy="257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37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A997C5561FD94D82BEA37A4242D399" ma:contentTypeVersion="17" ma:contentTypeDescription="Create a new document." ma:contentTypeScope="" ma:versionID="6ddc0be8eeab505eaafe357cdcec153a">
  <xsd:schema xmlns:xsd="http://www.w3.org/2001/XMLSchema" xmlns:xs="http://www.w3.org/2001/XMLSchema" xmlns:p="http://schemas.microsoft.com/office/2006/metadata/properties" xmlns:ns2="7c8aad47-528b-43f4-b615-4953615f0d4f" xmlns:ns3="c7bc20cd-f3b5-4cb9-9099-b7d1e4c3c983" xmlns:ns4="0bfdc619-4bd5-4a26-8e37-4be4446dc23a" targetNamespace="http://schemas.microsoft.com/office/2006/metadata/properties" ma:root="true" ma:fieldsID="d9db02e48974a0d7b6c19b36e012dbe7" ns2:_="" ns3:_="" ns4:_="">
    <xsd:import namespace="7c8aad47-528b-43f4-b615-4953615f0d4f"/>
    <xsd:import namespace="c7bc20cd-f3b5-4cb9-9099-b7d1e4c3c983"/>
    <xsd:import namespace="0bfdc619-4bd5-4a26-8e37-4be4446dc2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8aad47-528b-43f4-b615-4953615f0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13cef49-2953-4246-9b7f-e3d70b1cf0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bc20cd-f3b5-4cb9-9099-b7d1e4c3c98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dc619-4bd5-4a26-8e37-4be4446dc23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948275e-acb8-4f67-9f4b-0f18b628c537}" ma:internalName="TaxCatchAll" ma:showField="CatchAllData" ma:web="c7bc20cd-f3b5-4cb9-9099-b7d1e4c3c9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8aad47-528b-43f4-b615-4953615f0d4f">
      <Terms xmlns="http://schemas.microsoft.com/office/infopath/2007/PartnerControls"/>
    </lcf76f155ced4ddcb4097134ff3c332f>
    <TaxCatchAll xmlns="0bfdc619-4bd5-4a26-8e37-4be4446dc23a" xsi:nil="true"/>
  </documentManagement>
</p:properties>
</file>

<file path=customXml/itemProps1.xml><?xml version="1.0" encoding="utf-8"?>
<ds:datastoreItem xmlns:ds="http://schemas.openxmlformats.org/officeDocument/2006/customXml" ds:itemID="{7151A670-0DF8-40A2-9C30-9AF459D7E2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B6CB39-E3DB-481A-BB37-32A269CB3700}"/>
</file>

<file path=customXml/itemProps3.xml><?xml version="1.0" encoding="utf-8"?>
<ds:datastoreItem xmlns:ds="http://schemas.openxmlformats.org/officeDocument/2006/customXml" ds:itemID="{B8C3B65E-86F5-4F12-882B-E72674BBA31A}">
  <ds:schemaRefs>
    <ds:schemaRef ds:uri="eef8d247-b517-4b03-8403-4e70816b143f"/>
    <ds:schemaRef ds:uri="f0e45243-17b0-4cce-9b2d-f191534f8a0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98a1be8e-ceb0-4d64-90f3-74f22257285b"/>
    <ds:schemaRef ds:uri="0bfdc619-4bd5-4a26-8e37-4be4446dc2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930</TotalTime>
  <Words>1177</Words>
  <Application>Microsoft Office PowerPoint</Application>
  <PresentationFormat>On-screen Show (4:3)</PresentationFormat>
  <Paragraphs>133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Arial-BoldMT</vt:lpstr>
      <vt:lpstr>ArialMT</vt:lpstr>
      <vt:lpstr>Calibri</vt:lpstr>
      <vt:lpstr>Helvetica Neue</vt:lpstr>
      <vt:lpstr>Roboto</vt:lpstr>
      <vt:lpstr>Roboto Medium</vt:lpstr>
      <vt:lpstr>Office Theme</vt:lpstr>
      <vt:lpstr>PowerPoint Presentation</vt:lpstr>
      <vt:lpstr>Guiding Questions</vt:lpstr>
      <vt:lpstr>Introduction – Teamwork Build</vt:lpstr>
      <vt:lpstr>Introduction – Fun Build</vt:lpstr>
      <vt:lpstr>Tasks</vt:lpstr>
      <vt:lpstr>Tasks</vt:lpstr>
      <vt:lpstr>Tasks</vt:lpstr>
      <vt:lpstr>Tasks</vt:lpstr>
      <vt:lpstr>Share</vt:lpstr>
      <vt:lpstr>Optional Video:</vt:lpstr>
      <vt:lpstr>Clean Up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Tammy Pankey</cp:lastModifiedBy>
  <cp:revision>71</cp:revision>
  <dcterms:created xsi:type="dcterms:W3CDTF">2020-04-21T20:33:01Z</dcterms:created>
  <dcterms:modified xsi:type="dcterms:W3CDTF">2022-07-19T15:35:27Z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0x01010008A997C5561FD94D82BEA37A4242D399</vt:lpwstr>
  </property>
  <property fmtid="{D5CDD505-2E9C-101B-9397-08002B2CF9AE}" pid="3" name="MediaServiceImageTags">
    <vt:lpwstr/>
  </property>
</Properties>
</file>