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6"/>
  </p:notesMasterIdLst>
  <p:sldIdLst>
    <p:sldId id="259" r:id="rId5"/>
    <p:sldId id="260" r:id="rId6"/>
    <p:sldId id="261" r:id="rId7"/>
    <p:sldId id="285" r:id="rId8"/>
    <p:sldId id="320" r:id="rId9"/>
    <p:sldId id="318" r:id="rId10"/>
    <p:sldId id="311" r:id="rId11"/>
    <p:sldId id="306" r:id="rId12"/>
    <p:sldId id="269" r:id="rId13"/>
    <p:sldId id="282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y Morgan" initials="KM" lastIdx="18" clrIdx="0">
    <p:extLst>
      <p:ext uri="{19B8F6BF-5375-455C-9EA6-DF929625EA0E}">
        <p15:presenceInfo xmlns:p15="http://schemas.microsoft.com/office/powerpoint/2012/main" userId="S::kmorgan@firstinspires.org::19752d8f-270a-426b-91ad-1bf5c79275bc" providerId="AD"/>
      </p:ext>
    </p:extLst>
  </p:cmAuthor>
  <p:cmAuthor id="2" name="Tammy Pankey" initials="TP" lastIdx="17" clrIdx="1">
    <p:extLst>
      <p:ext uri="{19B8F6BF-5375-455C-9EA6-DF929625EA0E}">
        <p15:presenceInfo xmlns:p15="http://schemas.microsoft.com/office/powerpoint/2012/main" userId="S::tpankey@firstinspires.org::89b84b47-0384-4d66-b56e-dc00ebdb68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342"/>
    <a:srgbClr val="006933"/>
    <a:srgbClr val="00A651"/>
    <a:srgbClr val="4472C4"/>
    <a:srgbClr val="FF781D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D4E9F5-1BE8-4995-A540-C35A8E50ED63}" v="2" dt="2022-07-19T15:35:11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0"/>
    <p:restoredTop sz="69579"/>
  </p:normalViewPr>
  <p:slideViewPr>
    <p:cSldViewPr snapToGrid="0">
      <p:cViewPr varScale="1">
        <p:scale>
          <a:sx n="79" d="100"/>
          <a:sy n="79" d="100"/>
        </p:scale>
        <p:origin x="2928" y="90"/>
      </p:cViewPr>
      <p:guideLst>
        <p:guide orient="horz" pos="2160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my Pankey" userId="89b84b47-0384-4d66-b56e-dc00ebdb68cf" providerId="ADAL" clId="{89D4E9F5-1BE8-4995-A540-C35A8E50ED63}"/>
    <pc:docChg chg="custSel modSld">
      <pc:chgData name="Tammy Pankey" userId="89b84b47-0384-4d66-b56e-dc00ebdb68cf" providerId="ADAL" clId="{89D4E9F5-1BE8-4995-A540-C35A8E50ED63}" dt="2022-07-19T14:22:00.798" v="2" actId="478"/>
      <pc:docMkLst>
        <pc:docMk/>
      </pc:docMkLst>
      <pc:sldChg chg="addSp delSp modSp mod">
        <pc:chgData name="Tammy Pankey" userId="89b84b47-0384-4d66-b56e-dc00ebdb68cf" providerId="ADAL" clId="{89D4E9F5-1BE8-4995-A540-C35A8E50ED63}" dt="2022-07-19T14:22:00.798" v="2" actId="478"/>
        <pc:sldMkLst>
          <pc:docMk/>
          <pc:sldMk cId="173956753" sldId="312"/>
        </pc:sldMkLst>
        <pc:spChg chg="del">
          <ac:chgData name="Tammy Pankey" userId="89b84b47-0384-4d66-b56e-dc00ebdb68cf" providerId="ADAL" clId="{89D4E9F5-1BE8-4995-A540-C35A8E50ED63}" dt="2022-07-19T14:21:53.568" v="0" actId="478"/>
          <ac:spMkLst>
            <pc:docMk/>
            <pc:sldMk cId="173956753" sldId="312"/>
            <ac:spMk id="3" creationId="{5010B4F6-AB8D-46B9-924D-60D5BC2D0443}"/>
          </ac:spMkLst>
        </pc:spChg>
        <pc:spChg chg="add del mod">
          <ac:chgData name="Tammy Pankey" userId="89b84b47-0384-4d66-b56e-dc00ebdb68cf" providerId="ADAL" clId="{89D4E9F5-1BE8-4995-A540-C35A8E50ED63}" dt="2022-07-19T14:22:00.798" v="2" actId="478"/>
          <ac:spMkLst>
            <pc:docMk/>
            <pc:sldMk cId="173956753" sldId="312"/>
            <ac:spMk id="5" creationId="{B4F86A34-A5E9-713E-5683-A98685530FB5}"/>
          </ac:spMkLst>
        </pc:spChg>
        <pc:spChg chg="add mod">
          <ac:chgData name="Tammy Pankey" userId="89b84b47-0384-4d66-b56e-dc00ebdb68cf" providerId="ADAL" clId="{89D4E9F5-1BE8-4995-A540-C35A8E50ED63}" dt="2022-07-19T14:21:54.356" v="1"/>
          <ac:spMkLst>
            <pc:docMk/>
            <pc:sldMk cId="173956753" sldId="312"/>
            <ac:spMk id="8" creationId="{CF61518D-4647-C9B6-8B86-2CA4A6D67FD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3F5F3-06B3-EE47-BF43-708E2593BF6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B8CF6-C2C2-924C-96EF-0C0C9E05F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play a video or song during clean up time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GoNoodle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https://family.gonoodle.com/activities/clean-up.  Link on YouTube Kids:  https://www.youtubekids.com/watch?v=ZJFk87ZsHn0 . Link on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https://youtu.be/ZJFk87ZsHn0</a:t>
            </a:r>
            <a:endParaRPr lang="en-US" dirty="0"/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963E"/>
                </a:solidFill>
                <a:latin typeface="Arial-BoldMT"/>
              </a:rPr>
              <a:t>Cleanup Pointers</a:t>
            </a:r>
          </a:p>
          <a:p>
            <a:pPr algn="l"/>
            <a:r>
              <a:rPr lang="en-US" sz="1800" dirty="0"/>
              <a:t>• Make sure the pieces used from LEGO Education SPIKE Essential/</a:t>
            </a:r>
            <a:r>
              <a:rPr lang="en-US" sz="1800" dirty="0" err="1"/>
              <a:t>WeDo</a:t>
            </a:r>
            <a:r>
              <a:rPr lang="en-US" sz="1800" dirty="0"/>
              <a:t> 2.0 set are returned.</a:t>
            </a:r>
          </a:p>
          <a:p>
            <a:pPr algn="l"/>
            <a:r>
              <a:rPr lang="en-US" sz="1800" dirty="0"/>
              <a:t>• The hub should be returned to its platform </a:t>
            </a:r>
            <a:r>
              <a:rPr lang="en-US" sz="1800"/>
              <a:t>base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75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9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session has Guiding Questions that can be shared to frame the session.</a:t>
            </a:r>
          </a:p>
          <a:p>
            <a:endParaRPr lang="en-US" sz="1200" b="0" i="1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963E"/>
                </a:solidFill>
                <a:latin typeface="Arial-BoldMT"/>
              </a:rPr>
              <a:t>Session Tips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will create their first mobile robot that drives on the mat.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may need to modify the robot or program to account for the mat folds.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could code the robot to drive to different brick icons on the mat.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You may want to limit the team to only using pieces from the LEGO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®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Education SPIKE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ArialMT"/>
              </a:rPr>
              <a:t>TM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Essential/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ArialMT"/>
              </a:rPr>
              <a:t>WeDo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 2.0 set.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Make sure the team watches where the robot drives so that it does not fall if placed on a table.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MT"/>
              </a:rPr>
              <a:t>The team can practice positioning the robot so that it reaches the brick icon.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2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Discovery Build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Have the team provide examples of how they have used </a:t>
            </a:r>
            <a:r>
              <a:rPr lang="en-US" sz="1800" b="1" i="0" u="none" strike="noStrike" baseline="0" dirty="0">
                <a:latin typeface="Arial-BoldMT"/>
              </a:rPr>
              <a:t>discovery </a:t>
            </a:r>
            <a:r>
              <a:rPr lang="en-US" sz="1800" b="0" i="0" u="none" strike="noStrike" baseline="0" dirty="0">
                <a:latin typeface="ArialMT"/>
              </a:rPr>
              <a:t>throughout the sessions.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rialMT"/>
              </a:rPr>
              <a:t>Have the team create a build from the prototyping pieces representing this Core Value or examples of the team using </a:t>
            </a:r>
            <a:r>
              <a:rPr lang="en-US" sz="1800" b="1" i="0" u="none" strike="noStrike" baseline="0" dirty="0">
                <a:latin typeface="Arial-BoldMT"/>
              </a:rPr>
              <a:t>discovery</a:t>
            </a:r>
            <a:r>
              <a:rPr lang="en-US" sz="1800" b="0" i="0" u="none" strike="noStrike" baseline="0" dirty="0">
                <a:latin typeface="ArialMT"/>
              </a:rPr>
              <a:t>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9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SPIKE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Essential or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WeDo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2.0 app. Complete your lesson.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 the robot to move backward. Write down your ideas for how to change the program.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existing program based on your ideas. Give it a test!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your vehicle move on the mat. Modify the build so that the vehicle has four wheels.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the SPIKE</a:t>
            </a:r>
            <a:r>
              <a:rPr lang="en-US" sz="1800" b="0" i="0" u="none" strike="noStrike" kern="1200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TM</a:t>
            </a:r>
            <a:r>
              <a:rPr lang="en-US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Essential or WeDo 2.0 app. Complete your lesson.</a:t>
            </a:r>
          </a:p>
          <a:p>
            <a:r>
              <a:rPr lang="en-US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 the robot to move backward. Write down your ideas for how to change the program.</a:t>
            </a:r>
          </a:p>
          <a:p>
            <a:r>
              <a:rPr lang="en-US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the existing program based on your ideas. Give it a test!</a:t>
            </a:r>
          </a:p>
          <a:p>
            <a:endParaRPr lang="en-US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your vehicle move on the mat. Modify the build so that the vehicle has four wheels.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7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LEGO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you built earlier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Modify the model so that it represents an electric car.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Motorize your electric car. Create a program to go from one LEGO brick icon on the mat to another brick icon.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an electric car charging station using the prototyping pieces. Create a program to drive your car from one of the brick icons to the charging station.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3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 </a:t>
            </a:r>
            <a:r>
              <a:rPr lang="en-US" sz="18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 minutes)</a:t>
            </a:r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LEGO</a:t>
            </a:r>
            <a:r>
              <a:rPr lang="en-US" sz="18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® </a:t>
            </a:r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you built earlier in the session.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Modify the model so that it represents an electric car.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Motorize your electric car. Create a program to go from one LEGO brick icon on the mat to another brick icon.</a:t>
            </a: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8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</a:t>
            </a:r>
          </a:p>
          <a:p>
            <a:r>
              <a:rPr lang="en-US" sz="18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an electric car charging station using the prototyping pieces. Create a program to drive your car from one of the brick icons to the charging station.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(10 minutes)</a:t>
            </a:r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the team: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Share what they did in the session.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dirty="0"/>
              <a:t>Show how they have applied coding skills learned in previous sessions to make a mobile robot.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dirty="0"/>
              <a:t>Demonstrate how your electric car drives on the mat.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58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Choose a relevant, age-appropriate video for your students.  </a:t>
            </a:r>
          </a:p>
          <a:p>
            <a:r>
              <a:rPr lang="en-US" dirty="0"/>
              <a:t>Here is one example from Amazon News on Amazon’s custom electric delivery vehicles: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TIt-QcxhZDc&amp;feature</a:t>
            </a:r>
            <a:r>
              <a:rPr lang="en-US" dirty="0"/>
              <a:t>=</a:t>
            </a:r>
            <a:r>
              <a:rPr lang="en-US" dirty="0" err="1"/>
              <a:t>youtu.be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7B8CF6-C2C2-924C-96EF-0C0C9E05F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72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LL Explor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0FF1096-3169-EE4B-8934-C3FB782637A7}"/>
              </a:ext>
            </a:extLst>
          </p:cNvPr>
          <p:cNvSpPr/>
          <p:nvPr userDrawn="1"/>
        </p:nvSpPr>
        <p:spPr>
          <a:xfrm>
            <a:off x="7958361" y="6139370"/>
            <a:ext cx="878284" cy="45719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0C33C2-6CD3-9547-B7C0-310F735C71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368" y="6288708"/>
            <a:ext cx="567209" cy="450144"/>
          </a:xfrm>
          <a:prstGeom prst="rect">
            <a:avLst/>
          </a:prstGeom>
        </p:spPr>
      </p:pic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4D5A213-B54C-7348-B25E-7F6F8FFC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357055" cy="209912"/>
          </a:xfrm>
        </p:spPr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C53052E6-E16C-A04B-8192-1DB31D569F0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23CD55-385C-5342-B8A4-11A44E4ABC0F}"/>
              </a:ext>
            </a:extLst>
          </p:cNvPr>
          <p:cNvCxnSpPr>
            <a:cxnSpLocks/>
          </p:cNvCxnSpPr>
          <p:nvPr userDrawn="1"/>
        </p:nvCxnSpPr>
        <p:spPr>
          <a:xfrm>
            <a:off x="180799" y="6159514"/>
            <a:ext cx="7622081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E3F1F0-7281-BB45-940C-7699D66DE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99" y="6339274"/>
            <a:ext cx="1171634" cy="369145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E86BD933-7ECD-DB44-A5D3-0CA3A0BC94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909763"/>
            <a:ext cx="7886700" cy="41068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154C9013-0D60-994B-9DA0-2156E8F7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71F26ED-0509-D14C-96DF-C0C59D829C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98880"/>
            <a:ext cx="7886700" cy="508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 Title</a:t>
            </a:r>
          </a:p>
        </p:txBody>
      </p:sp>
    </p:spTree>
    <p:extLst>
      <p:ext uri="{BB962C8B-B14F-4D97-AF65-F5344CB8AC3E}">
        <p14:creationId xmlns:p14="http://schemas.microsoft.com/office/powerpoint/2010/main" val="332143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5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2">
              <a:lumMod val="2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>
            <a:extLst>
              <a:ext uri="{FF2B5EF4-FFF2-40B4-BE49-F238E27FC236}">
                <a16:creationId xmlns:a16="http://schemas.microsoft.com/office/drawing/2014/main" id="{49461470-2C49-0B4A-AFF2-693C58AC2F9F}"/>
              </a:ext>
            </a:extLst>
          </p:cNvPr>
          <p:cNvSpPr/>
          <p:nvPr/>
        </p:nvSpPr>
        <p:spPr>
          <a:xfrm>
            <a:off x="4148152" y="0"/>
            <a:ext cx="4995848" cy="6858000"/>
          </a:xfrm>
          <a:custGeom>
            <a:avLst/>
            <a:gdLst>
              <a:gd name="connsiteX0" fmla="*/ 810930 w 4995848"/>
              <a:gd name="connsiteY0" fmla="*/ 0 h 6857999"/>
              <a:gd name="connsiteX1" fmla="*/ 4995848 w 4995848"/>
              <a:gd name="connsiteY1" fmla="*/ 0 h 6857999"/>
              <a:gd name="connsiteX2" fmla="*/ 4995848 w 4995848"/>
              <a:gd name="connsiteY2" fmla="*/ 6857999 h 6857999"/>
              <a:gd name="connsiteX3" fmla="*/ 810929 w 4995848"/>
              <a:gd name="connsiteY3" fmla="*/ 6857999 h 6857999"/>
              <a:gd name="connsiteX4" fmla="*/ 772675 w 4995848"/>
              <a:gd name="connsiteY4" fmla="*/ 6790558 h 6857999"/>
              <a:gd name="connsiteX5" fmla="*/ 0 w 4995848"/>
              <a:gd name="connsiteY5" fmla="*/ 3429001 h 6857999"/>
              <a:gd name="connsiteX6" fmla="*/ 772675 w 4995848"/>
              <a:gd name="connsiteY6" fmla="*/ 674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5848" h="6857999">
                <a:moveTo>
                  <a:pt x="810930" y="0"/>
                </a:moveTo>
                <a:lnTo>
                  <a:pt x="4995848" y="0"/>
                </a:lnTo>
                <a:lnTo>
                  <a:pt x="4995848" y="6857999"/>
                </a:lnTo>
                <a:lnTo>
                  <a:pt x="810929" y="6857999"/>
                </a:lnTo>
                <a:lnTo>
                  <a:pt x="772675" y="6790558"/>
                </a:lnTo>
                <a:cubicBezTo>
                  <a:pt x="292599" y="5902709"/>
                  <a:pt x="0" y="4723291"/>
                  <a:pt x="0" y="3429001"/>
                </a:cubicBezTo>
                <a:cubicBezTo>
                  <a:pt x="0" y="2134711"/>
                  <a:pt x="292599" y="955293"/>
                  <a:pt x="772675" y="67445"/>
                </a:cubicBezTo>
                <a:close/>
              </a:path>
            </a:pathLst>
          </a:cu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8CCE88-462B-3041-8EC1-A38C25E56A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6" t="30941" r="22892" b="-245"/>
          <a:stretch/>
        </p:blipFill>
        <p:spPr>
          <a:xfrm>
            <a:off x="3200400" y="0"/>
            <a:ext cx="5943600" cy="36576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B760C1-7E25-45A7-B891-53C58D074EA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63390" y="2357713"/>
            <a:ext cx="4775839" cy="25241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>
                <a:solidFill>
                  <a:schemeClr val="bg1"/>
                </a:solidFill>
                <a:effectLst>
                  <a:outerShdw dist="56557" dir="8100000" algn="tr" rotWithShape="0">
                    <a:srgbClr val="147342"/>
                  </a:outerShdw>
                </a:effectLst>
                <a:latin typeface="Roboto Medium" pitchFamily="2" charset="0"/>
                <a:ea typeface="Roboto Medium" pitchFamily="2" charset="0"/>
              </a:rPr>
              <a:t>Electric Car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ADE897-E12C-4A20-B842-CD64CC495BD3}"/>
              </a:ext>
            </a:extLst>
          </p:cNvPr>
          <p:cNvSpPr txBox="1">
            <a:spLocks/>
          </p:cNvSpPr>
          <p:nvPr/>
        </p:nvSpPr>
        <p:spPr>
          <a:xfrm>
            <a:off x="343072" y="341368"/>
            <a:ext cx="2857328" cy="4654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2">
                    <a:lumMod val="2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250" dirty="0">
                <a:solidFill>
                  <a:srgbClr val="00A651"/>
                </a:solidFill>
                <a:latin typeface="Roboto" pitchFamily="2" charset="0"/>
                <a:ea typeface="Roboto" pitchFamily="2" charset="0"/>
              </a:rPr>
              <a:t>SESSION 7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1114C1B-4CF7-4817-84D5-E5FBD229F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12" y="5625594"/>
            <a:ext cx="1708714" cy="10831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33AC4A-69E0-C943-9B18-78347663B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89" y="5555164"/>
            <a:ext cx="1638221" cy="1117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58D74D-BF22-0648-A33B-F9B5C97180E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071" y="5631984"/>
            <a:ext cx="3100472" cy="936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F52532-40E5-4053-A14E-3BDC338A178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31" y="2357713"/>
            <a:ext cx="3701065" cy="259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0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10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A551"/>
                </a:solidFill>
              </a:rPr>
              <a:t>Clean Up</a:t>
            </a:r>
          </a:p>
        </p:txBody>
      </p:sp>
      <p:pic>
        <p:nvPicPr>
          <p:cNvPr id="7" name="Picture 6" descr="A picture containing tool, brush&#10;&#10;Description automatically generated">
            <a:extLst>
              <a:ext uri="{FF2B5EF4-FFF2-40B4-BE49-F238E27FC236}">
                <a16:creationId xmlns:a16="http://schemas.microsoft.com/office/drawing/2014/main" id="{AFD005AA-9D11-40B6-BACB-8D04D4055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28" y="1172626"/>
            <a:ext cx="6739147" cy="45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B3A04-2BF4-4834-A5AC-BF412CEF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9517" y="6559918"/>
            <a:ext cx="454483" cy="209912"/>
          </a:xfrm>
        </p:spPr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11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99A4BC1-F5E0-4D25-AF3C-551958EE3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45" y="1619703"/>
            <a:ext cx="3606243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49E708-F974-4E03-AA24-84C68C83AEC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819" y="995364"/>
            <a:ext cx="4640132" cy="353467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F61518D-4647-C9B6-8B86-2CA4A6D67FDC}"/>
              </a:ext>
            </a:extLst>
          </p:cNvPr>
          <p:cNvSpPr txBox="1">
            <a:spLocks/>
          </p:cNvSpPr>
          <p:nvPr/>
        </p:nvSpPr>
        <p:spPr>
          <a:xfrm>
            <a:off x="188259" y="5002306"/>
            <a:ext cx="8501258" cy="101431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LEGO, the LEGO logo and the SPIKE logo are trademarks of the/sont des marques de commerce du/son marcas registradas de LEGO Group. ©2022 The LEGO Group. All rights reserved/Tous droits réservés/Todos los derechos reservados.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, the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logo, and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ENERGIZE</a:t>
            </a:r>
            <a:r>
              <a:rPr lang="en-US" sz="1200" baseline="30000">
                <a:latin typeface="Helvetica Neue" panose="02000503000000020004"/>
                <a:ea typeface="Calibri" panose="020F0502020204030204" pitchFamily="34" charset="0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registered trademarks of For Inspiration and Recognition of Science and Technology (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). LEGO</a:t>
            </a:r>
            <a:r>
              <a:rPr lang="en-US" sz="1200" baseline="30000">
                <a:latin typeface="Helvetica Neue" panose="02000503000000020004"/>
              </a:rPr>
              <a:t>® 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is a registered trademark of the LEGO Group.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LEGO</a:t>
            </a:r>
            <a:r>
              <a:rPr lang="en-US" sz="1200" baseline="30000">
                <a:latin typeface="Helvetica Neue" panose="02000503000000020004"/>
              </a:rPr>
              <a:t>®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League and SUPERPOWERED</a:t>
            </a:r>
            <a:r>
              <a:rPr lang="en-US" sz="1200" baseline="30000">
                <a:latin typeface="Helvetica Neue" panose="02000503000000020004"/>
              </a:rPr>
              <a:t>SM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are jointly held trademarks of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©2022 </a:t>
            </a:r>
            <a:r>
              <a:rPr lang="en-US" sz="1200" i="1">
                <a:latin typeface="Helvetica Neue" panose="02000503000000020004"/>
                <a:ea typeface="Calibri" panose="020F0502020204030204" pitchFamily="34" charset="0"/>
              </a:rPr>
              <a:t>FIRST</a:t>
            </a:r>
            <a:r>
              <a:rPr lang="en-US" sz="1200">
                <a:latin typeface="Helvetica Neue" panose="02000503000000020004"/>
                <a:ea typeface="Calibri" panose="020F0502020204030204" pitchFamily="34" charset="0"/>
              </a:rPr>
              <a:t> and the LEGO Group. All rights reserved. </a:t>
            </a:r>
            <a:endParaRPr lang="en-US" sz="1200" dirty="0">
              <a:latin typeface="Helvetica Neue" panose="02000503000000020004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E1808D-4A41-4429-BDD9-039046921A33}"/>
              </a:ext>
            </a:extLst>
          </p:cNvPr>
          <p:cNvSpPr/>
          <p:nvPr/>
        </p:nvSpPr>
        <p:spPr>
          <a:xfrm>
            <a:off x="263047" y="365127"/>
            <a:ext cx="8426470" cy="762634"/>
          </a:xfrm>
          <a:prstGeom prst="roundRect">
            <a:avLst/>
          </a:prstGeom>
          <a:solidFill>
            <a:srgbClr val="00A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2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Guiding Questions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AF9C81-E385-4FC9-A39D-DEA705CF563C}"/>
              </a:ext>
            </a:extLst>
          </p:cNvPr>
          <p:cNvSpPr/>
          <p:nvPr/>
        </p:nvSpPr>
        <p:spPr>
          <a:xfrm flipH="1">
            <a:off x="6693336" y="1828800"/>
            <a:ext cx="2353235" cy="3200400"/>
          </a:xfrm>
          <a:prstGeom prst="roundRect">
            <a:avLst/>
          </a:prstGeom>
          <a:solidFill>
            <a:srgbClr val="C9DF89"/>
          </a:solidFill>
          <a:ln w="28575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45720" bIns="91440" rtlCol="0" anchor="t" anchorCtr="0">
            <a:noAutofit/>
          </a:bodyPr>
          <a:lstStyle/>
          <a:p>
            <a:pPr algn="ctr">
              <a:spcAft>
                <a:spcPts val="200"/>
              </a:spcAft>
            </a:pP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</a:p>
          <a:p>
            <a:pPr algn="ctr">
              <a:spcAft>
                <a:spcPts val="200"/>
              </a:spcAft>
            </a:pPr>
            <a:endParaRPr lang="en-US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build the LEGO</a:t>
            </a:r>
            <a:r>
              <a:rPr lang="en-US" sz="1400" baseline="30000" dirty="0">
                <a:solidFill>
                  <a:schemeClr val="tx1"/>
                </a:solidFill>
                <a:latin typeface="Arial"/>
                <a:cs typeface="Arial"/>
              </a:rPr>
              <a:t>®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 model from the lesson and code the robot to drive.</a:t>
            </a:r>
          </a:p>
          <a:p>
            <a:pPr>
              <a:spcAft>
                <a:spcPts val="200"/>
              </a:spcAft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The team will apply their coding and building skills to change the existing robot into an electric car.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45DFF6-EE04-4A18-8898-D4C1CE4A06C7}"/>
              </a:ext>
            </a:extLst>
          </p:cNvPr>
          <p:cNvSpPr/>
          <p:nvPr/>
        </p:nvSpPr>
        <p:spPr>
          <a:xfrm>
            <a:off x="263047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code the robot to drive around on the mat?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F5A9C7E-C2D0-4F93-BC6B-DBADE1AF2924}"/>
              </a:ext>
            </a:extLst>
          </p:cNvPr>
          <p:cNvSpPr/>
          <p:nvPr/>
        </p:nvSpPr>
        <p:spPr>
          <a:xfrm>
            <a:off x="263047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change the program so the LEGO robot moves differently?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CFE0DF-BEF3-4914-A598-7A66A74C572C}"/>
              </a:ext>
            </a:extLst>
          </p:cNvPr>
          <p:cNvSpPr/>
          <p:nvPr/>
        </p:nvSpPr>
        <p:spPr>
          <a:xfrm>
            <a:off x="3478192" y="1276839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modify the robot so that it drives with four wheels?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916FD3D-F12A-4905-AEFF-ED4FEE822709}"/>
              </a:ext>
            </a:extLst>
          </p:cNvPr>
          <p:cNvSpPr/>
          <p:nvPr/>
        </p:nvSpPr>
        <p:spPr>
          <a:xfrm>
            <a:off x="3478192" y="2933053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you modify the robot design so that it looks like an electric car?</a:t>
            </a:r>
          </a:p>
        </p:txBody>
      </p:sp>
      <p:sp>
        <p:nvSpPr>
          <p:cNvPr id="10" name="Rectangle: Rounded Corners 10">
            <a:extLst>
              <a:ext uri="{FF2B5EF4-FFF2-40B4-BE49-F238E27FC236}">
                <a16:creationId xmlns:a16="http://schemas.microsoft.com/office/drawing/2014/main" id="{12EFF9B9-1627-A7DD-539C-2D6686790141}"/>
              </a:ext>
            </a:extLst>
          </p:cNvPr>
          <p:cNvSpPr/>
          <p:nvPr/>
        </p:nvSpPr>
        <p:spPr>
          <a:xfrm>
            <a:off x="263047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code the robot to stop at the brick icon?</a:t>
            </a:r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428C0A6D-65CA-3C0A-FD9C-32E5B3059793}"/>
              </a:ext>
            </a:extLst>
          </p:cNvPr>
          <p:cNvSpPr/>
          <p:nvPr/>
        </p:nvSpPr>
        <p:spPr>
          <a:xfrm>
            <a:off x="3478192" y="4589267"/>
            <a:ext cx="2926080" cy="14410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code the robot to transport energy units?</a:t>
            </a:r>
          </a:p>
        </p:txBody>
      </p:sp>
    </p:spTree>
    <p:extLst>
      <p:ext uri="{BB962C8B-B14F-4D97-AF65-F5344CB8AC3E}">
        <p14:creationId xmlns:p14="http://schemas.microsoft.com/office/powerpoint/2010/main" val="171746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3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Introduction – Discovery Build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D135C1E-0942-48C3-9F0A-AD3D55C08964}"/>
              </a:ext>
            </a:extLst>
          </p:cNvPr>
          <p:cNvSpPr txBox="1">
            <a:spLocks/>
          </p:cNvSpPr>
          <p:nvPr/>
        </p:nvSpPr>
        <p:spPr>
          <a:xfrm>
            <a:off x="3912243" y="1274276"/>
            <a:ext cx="4965539" cy="4594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Examples of Discovery</a:t>
            </a:r>
          </a:p>
          <a:p>
            <a:r>
              <a:rPr lang="en-US" dirty="0">
                <a:highlight>
                  <a:srgbClr val="FFFF00"/>
                </a:highlight>
              </a:rPr>
              <a:t>Ask the students to provide examples of Discovery and record them here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Discovery</a:t>
            </a:r>
          </a:p>
          <a:p>
            <a:r>
              <a:rPr lang="en-US" dirty="0">
                <a:highlight>
                  <a:srgbClr val="FFFF00"/>
                </a:highlight>
              </a:rPr>
              <a:t>Example of Discovery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A7DB09-B38D-4A04-A3E8-EB727EBAB0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78447" y="4013398"/>
            <a:ext cx="3089597" cy="1839045"/>
          </a:xfrm>
          <a:prstGeom prst="rect">
            <a:avLst/>
          </a:prstGeom>
        </p:spPr>
      </p:pic>
      <p:pic>
        <p:nvPicPr>
          <p:cNvPr id="12" name="Picture 11" descr="A group of people in garment&#10;&#10;Description automatically generated with low confidence">
            <a:extLst>
              <a:ext uri="{FF2B5EF4-FFF2-40B4-BE49-F238E27FC236}">
                <a16:creationId xmlns:a16="http://schemas.microsoft.com/office/drawing/2014/main" id="{96CCBE3A-2F00-4B20-BE90-084DD69315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4" y="3868391"/>
            <a:ext cx="4191953" cy="2273791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24F744B-1F6F-4FFC-970B-DEB0771412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6195" y="3400507"/>
            <a:ext cx="3121547" cy="84421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explored new skills and ideas.</a:t>
            </a:r>
          </a:p>
        </p:txBody>
      </p:sp>
      <p:pic>
        <p:nvPicPr>
          <p:cNvPr id="15" name="Picture 14" descr="A picture containing text, clipart, vector graphics, businesscard&#10;&#10;Description automatically generated">
            <a:extLst>
              <a:ext uri="{FF2B5EF4-FFF2-40B4-BE49-F238E27FC236}">
                <a16:creationId xmlns:a16="http://schemas.microsoft.com/office/drawing/2014/main" id="{43F22372-28F5-4BED-8233-A2BE867B1E5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66" y="1274276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1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4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Open the SPIKE</a:t>
            </a:r>
            <a:r>
              <a:rPr lang="en-US" sz="3200" baseline="30000" dirty="0">
                <a:solidFill>
                  <a:schemeClr val="tx1"/>
                </a:solidFill>
              </a:rPr>
              <a:t>TM</a:t>
            </a:r>
            <a:r>
              <a:rPr lang="en-US" sz="3200" dirty="0">
                <a:solidFill>
                  <a:schemeClr val="tx1"/>
                </a:solidFill>
              </a:rPr>
              <a:t> Essential or </a:t>
            </a:r>
            <a:r>
              <a:rPr lang="en-US" sz="3200" dirty="0" err="1">
                <a:solidFill>
                  <a:schemeClr val="tx1"/>
                </a:solidFill>
              </a:rPr>
              <a:t>WeDo</a:t>
            </a:r>
            <a:r>
              <a:rPr lang="en-US" sz="3200" dirty="0">
                <a:solidFill>
                  <a:schemeClr val="tx1"/>
                </a:solidFill>
              </a:rPr>
              <a:t> 2.0 app. Complete your lesson.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Code the robot to move backward. Write down your ideas for how to change the program.</a:t>
            </a:r>
          </a:p>
          <a:p>
            <a:r>
              <a:rPr lang="en-US" sz="3200" dirty="0">
                <a:solidFill>
                  <a:schemeClr val="tx1"/>
                </a:solidFill>
              </a:rPr>
              <a:t>Change the existing program based on your ideas. Give it a test!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115CF1-DF20-46F9-A492-22223F71D844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3E635-EA32-D790-F0E8-5DF3E8100B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580" y="1815536"/>
            <a:ext cx="876016" cy="6371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BF79B-003F-86D1-B6CA-87C54AE55F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6785" y="2429120"/>
            <a:ext cx="1254365" cy="677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22B01E-5CCD-1353-2E5C-9E3E93957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368" y="1547234"/>
            <a:ext cx="1369584" cy="9122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2E7B84-B71F-E9E2-95DE-E6A9A7F0E2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046485" y="4168519"/>
            <a:ext cx="1765745" cy="158687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825566A-8314-806D-D69D-5FF26D35F190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5C040C-15FA-6D90-F743-754911AF592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740" y="3157834"/>
            <a:ext cx="1723594" cy="86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5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8447" y="1828800"/>
            <a:ext cx="4142436" cy="393620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Make your vehicle move on the mat. Modify the build so that the vehicle has four wheels.</a:t>
            </a:r>
            <a:endParaRPr lang="en-US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2A22A3-0CA9-0AF1-0FF7-CD175BDCCA01}"/>
              </a:ext>
            </a:extLst>
          </p:cNvPr>
          <p:cNvSpPr/>
          <p:nvPr/>
        </p:nvSpPr>
        <p:spPr>
          <a:xfrm>
            <a:off x="65348" y="1336091"/>
            <a:ext cx="2307462" cy="1569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DDE162-E5FF-891A-B054-44D47C234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193206" y="2752574"/>
            <a:ext cx="2307461" cy="3310705"/>
          </a:xfrm>
          <a:prstGeom prst="rect">
            <a:avLst/>
          </a:prstGeom>
        </p:spPr>
      </p:pic>
      <p:sp>
        <p:nvSpPr>
          <p:cNvPr id="10" name="Speech Bubble: Oval 10">
            <a:extLst>
              <a:ext uri="{FF2B5EF4-FFF2-40B4-BE49-F238E27FC236}">
                <a16:creationId xmlns:a16="http://schemas.microsoft.com/office/drawing/2014/main" id="{8B99D692-DC0A-079D-CCD1-098137C47CD6}"/>
              </a:ext>
            </a:extLst>
          </p:cNvPr>
          <p:cNvSpPr/>
          <p:nvPr/>
        </p:nvSpPr>
        <p:spPr>
          <a:xfrm rot="20777454" flipH="1">
            <a:off x="313769" y="1221177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me your innovative solution!</a:t>
            </a:r>
          </a:p>
        </p:txBody>
      </p:sp>
    </p:spTree>
    <p:extLst>
      <p:ext uri="{BB962C8B-B14F-4D97-AF65-F5344CB8AC3E}">
        <p14:creationId xmlns:p14="http://schemas.microsoft.com/office/powerpoint/2010/main" val="297512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6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6E6B01-D52D-4226-818C-AF13E93F69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15342"/>
            <a:ext cx="5698236" cy="481506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Use the LEGO</a:t>
            </a:r>
            <a:r>
              <a:rPr lang="en-US" sz="3200" baseline="30000" dirty="0">
                <a:solidFill>
                  <a:schemeClr val="tx1"/>
                </a:solidFill>
              </a:rPr>
              <a:t>®</a:t>
            </a:r>
            <a:r>
              <a:rPr lang="en-US" sz="3200" dirty="0">
                <a:solidFill>
                  <a:schemeClr val="tx1"/>
                </a:solidFill>
              </a:rPr>
              <a:t> model you built earlier in the session.</a:t>
            </a:r>
          </a:p>
          <a:p>
            <a:r>
              <a:rPr lang="en-US" sz="3200" dirty="0">
                <a:solidFill>
                  <a:schemeClr val="tx1"/>
                </a:solidFill>
              </a:rPr>
              <a:t>Modify the model so that it represents an electric car.</a:t>
            </a:r>
          </a:p>
          <a:p>
            <a:r>
              <a:rPr lang="en-US" sz="3200" dirty="0">
                <a:solidFill>
                  <a:schemeClr val="tx1"/>
                </a:solidFill>
              </a:rPr>
              <a:t>Motorize your electric car. Create a program to go from one LEGO brick icon on the mat to another brick icon.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28057F0A-69D4-499C-8EF7-52DBC2B70841}"/>
              </a:ext>
            </a:extLst>
          </p:cNvPr>
          <p:cNvSpPr txBox="1">
            <a:spLocks/>
          </p:cNvSpPr>
          <p:nvPr/>
        </p:nvSpPr>
        <p:spPr>
          <a:xfrm>
            <a:off x="626742" y="4223665"/>
            <a:ext cx="4718854" cy="123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7" name="Rectangle: Rounded Corners 20">
            <a:extLst>
              <a:ext uri="{FF2B5EF4-FFF2-40B4-BE49-F238E27FC236}">
                <a16:creationId xmlns:a16="http://schemas.microsoft.com/office/drawing/2014/main" id="{830AC9C7-2999-B28D-218A-38F205911D6D}"/>
              </a:ext>
            </a:extLst>
          </p:cNvPr>
          <p:cNvSpPr/>
          <p:nvPr/>
        </p:nvSpPr>
        <p:spPr>
          <a:xfrm>
            <a:off x="6831246" y="988430"/>
            <a:ext cx="2069785" cy="492623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A6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>
                <a:solidFill>
                  <a:srgbClr val="4472C4"/>
                </a:solidFill>
              </a:rPr>
              <a:t>You need…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AB349D-80CE-2849-112C-BACF88BB643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385" y="2181071"/>
            <a:ext cx="1043001" cy="7585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5AF447-57D8-43A0-FA33-DC5D25CCF40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587" y="2846840"/>
            <a:ext cx="1580160" cy="853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4FEBEC-B0E4-659B-1886-BEE92B8B38C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283" y="1385981"/>
            <a:ext cx="1725305" cy="11492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264F532-6E66-1574-52C0-88DE8ACA625A}"/>
              </a:ext>
            </a:extLst>
          </p:cNvPr>
          <p:cNvSpPr/>
          <p:nvPr/>
        </p:nvSpPr>
        <p:spPr>
          <a:xfrm>
            <a:off x="6885093" y="4927613"/>
            <a:ext cx="162560" cy="370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A6126D4-0B30-A429-FD98-FB89A7B907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653" y="4677907"/>
            <a:ext cx="1723594" cy="86980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4DA11AE-A968-8AFC-F992-DE46B4B723E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713" y="3835214"/>
            <a:ext cx="696874" cy="6968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9985D68-91E7-3D8D-0A9A-1D1B39617FB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265" y="3835214"/>
            <a:ext cx="696874" cy="6968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3882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7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132"/>
            <a:ext cx="7886700" cy="762634"/>
          </a:xfrm>
        </p:spPr>
        <p:txBody>
          <a:bodyPr/>
          <a:lstStyle/>
          <a:p>
            <a:r>
              <a:rPr lang="en-US" dirty="0">
                <a:solidFill>
                  <a:srgbClr val="00A651"/>
                </a:solidFill>
              </a:rPr>
              <a:t>Task 2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129B761D-41D6-4F4F-86E9-6A37FED27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0" y="1459879"/>
            <a:ext cx="3943349" cy="36840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>
                <a:solidFill>
                  <a:srgbClr val="00A651"/>
                </a:solidFill>
                <a:latin typeface="ArialMT"/>
              </a:rPr>
              <a:t>Challenge</a:t>
            </a:r>
          </a:p>
          <a:p>
            <a:pPr algn="l"/>
            <a:r>
              <a:rPr lang="en-US" sz="2800" b="0" i="0" u="none" strike="noStrike" baseline="0" dirty="0">
                <a:latin typeface="ArialMT"/>
              </a:rPr>
              <a:t>Build and electric car charging station using the prototyping pieces. Create a program to drive your car from one of the brick icons to the charging station.</a:t>
            </a:r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5420A0F-14E9-6BD7-1A5B-67C9CC21C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345" y="2130014"/>
            <a:ext cx="4165699" cy="234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25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8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D35A-834E-4F7C-BC9B-EE00FA0ED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1238491"/>
            <a:ext cx="4255866" cy="469616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Share what you did in the session.</a:t>
            </a:r>
          </a:p>
          <a:p>
            <a:r>
              <a:rPr lang="en-US" sz="2800" dirty="0">
                <a:solidFill>
                  <a:schemeClr val="tx1"/>
                </a:solidFill>
              </a:rPr>
              <a:t>Show how you have applied coding skills learned in previous sessions to make a mobile robot.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Demonstrate how your electric car drives on the mat.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567651-8AA4-479B-AC03-821AC799E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A651"/>
                </a:solidFill>
              </a:rPr>
              <a:t>Share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BC57C1C5-B6DD-4BFB-831C-A575CB8B1691}"/>
              </a:ext>
            </a:extLst>
          </p:cNvPr>
          <p:cNvSpPr/>
          <p:nvPr/>
        </p:nvSpPr>
        <p:spPr>
          <a:xfrm rot="158273">
            <a:off x="5644811" y="1182211"/>
            <a:ext cx="2407546" cy="1798983"/>
          </a:xfrm>
          <a:prstGeom prst="wedgeEllipseCallout">
            <a:avLst>
              <a:gd name="adj1" fmla="val -17007"/>
              <a:gd name="adj2" fmla="val 74678"/>
            </a:avLst>
          </a:prstGeom>
          <a:solidFill>
            <a:srgbClr val="A6DFE2"/>
          </a:solidFill>
          <a:ln w="1905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you discovered? Share with your team!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3558B-0D52-4950-80F4-8FDC7A4A5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1244" y="3429000"/>
            <a:ext cx="3188273" cy="257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A4E0D3-A797-4AAE-B837-2ADD656A2819}"/>
              </a:ext>
            </a:extLst>
          </p:cNvPr>
          <p:cNvSpPr/>
          <p:nvPr/>
        </p:nvSpPr>
        <p:spPr>
          <a:xfrm>
            <a:off x="1018902" y="1058090"/>
            <a:ext cx="7106194" cy="47418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7D7AD4-EE25-42E6-A3F2-C658860D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52E6-E16C-A04B-8192-1DB31D569F09}" type="slidenum">
              <a:rPr lang="en-US" sz="1400" smtClean="0">
                <a:solidFill>
                  <a:schemeClr val="bg2">
                    <a:lumMod val="75000"/>
                  </a:schemeClr>
                </a:solidFill>
              </a:rPr>
              <a:pPr/>
              <a:t>9</a:t>
            </a:fld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9E1ECC3-F162-4E13-A48B-FE68FA7D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Optional Video: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033973A4-1366-45D8-B9B6-8F6EFC2A8A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967" y="1200183"/>
            <a:ext cx="3866063" cy="386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9B7F-E215-4800-9989-2E6767F892B2}"/>
              </a:ext>
            </a:extLst>
          </p:cNvPr>
          <p:cNvSpPr txBox="1"/>
          <p:nvPr/>
        </p:nvSpPr>
        <p:spPr>
          <a:xfrm>
            <a:off x="1175655" y="5112245"/>
            <a:ext cx="679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You may wish to embed a relevant, age-appropriate video for your students here.  See the Notes for an example.</a:t>
            </a:r>
          </a:p>
        </p:txBody>
      </p:sp>
    </p:spTree>
    <p:extLst>
      <p:ext uri="{BB962C8B-B14F-4D97-AF65-F5344CB8AC3E}">
        <p14:creationId xmlns:p14="http://schemas.microsoft.com/office/powerpoint/2010/main" val="295166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A997C5561FD94D82BEA37A4242D399" ma:contentTypeVersion="17" ma:contentTypeDescription="Create a new document." ma:contentTypeScope="" ma:versionID="6ddc0be8eeab505eaafe357cdcec153a">
  <xsd:schema xmlns:xsd="http://www.w3.org/2001/XMLSchema" xmlns:xs="http://www.w3.org/2001/XMLSchema" xmlns:p="http://schemas.microsoft.com/office/2006/metadata/properties" xmlns:ns2="7c8aad47-528b-43f4-b615-4953615f0d4f" xmlns:ns3="c7bc20cd-f3b5-4cb9-9099-b7d1e4c3c983" xmlns:ns4="0bfdc619-4bd5-4a26-8e37-4be4446dc23a" targetNamespace="http://schemas.microsoft.com/office/2006/metadata/properties" ma:root="true" ma:fieldsID="d9db02e48974a0d7b6c19b36e012dbe7" ns2:_="" ns3:_="" ns4:_="">
    <xsd:import namespace="7c8aad47-528b-43f4-b615-4953615f0d4f"/>
    <xsd:import namespace="c7bc20cd-f3b5-4cb9-9099-b7d1e4c3c983"/>
    <xsd:import namespace="0bfdc619-4bd5-4a26-8e37-4be4446dc2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aad47-528b-43f4-b615-4953615f0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13cef49-2953-4246-9b7f-e3d70b1cf0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c20cd-f3b5-4cb9-9099-b7d1e4c3c9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dc619-4bd5-4a26-8e37-4be4446dc23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948275e-acb8-4f67-9f4b-0f18b628c537}" ma:internalName="TaxCatchAll" ma:showField="CatchAllData" ma:web="c7bc20cd-f3b5-4cb9-9099-b7d1e4c3c9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8aad47-528b-43f4-b615-4953615f0d4f">
      <Terms xmlns="http://schemas.microsoft.com/office/infopath/2007/PartnerControls"/>
    </lcf76f155ced4ddcb4097134ff3c332f>
    <TaxCatchAll xmlns="0bfdc619-4bd5-4a26-8e37-4be4446dc23a" xsi:nil="true"/>
  </documentManagement>
</p:properties>
</file>

<file path=customXml/itemProps1.xml><?xml version="1.0" encoding="utf-8"?>
<ds:datastoreItem xmlns:ds="http://schemas.openxmlformats.org/officeDocument/2006/customXml" ds:itemID="{38D85C6D-A979-424B-9695-C1B8655F3CF1}"/>
</file>

<file path=customXml/itemProps2.xml><?xml version="1.0" encoding="utf-8"?>
<ds:datastoreItem xmlns:ds="http://schemas.openxmlformats.org/officeDocument/2006/customXml" ds:itemID="{7151A670-0DF8-40A2-9C30-9AF459D7E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C3B65E-86F5-4F12-882B-E72674BBA31A}">
  <ds:schemaRefs>
    <ds:schemaRef ds:uri="eef8d247-b517-4b03-8403-4e70816b143f"/>
    <ds:schemaRef ds:uri="f0e45243-17b0-4cce-9b2d-f191534f8a0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98a1be8e-ceb0-4d64-90f3-74f22257285b"/>
    <ds:schemaRef ds:uri="0bfdc619-4bd5-4a26-8e37-4be4446dc2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</TotalTime>
  <Words>1169</Words>
  <Application>Microsoft Office PowerPoint</Application>
  <PresentationFormat>On-screen Show (4:3)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Arial-BoldMT</vt:lpstr>
      <vt:lpstr>ArialMT</vt:lpstr>
      <vt:lpstr>Calibri</vt:lpstr>
      <vt:lpstr>Helvetica Neue</vt:lpstr>
      <vt:lpstr>Roboto</vt:lpstr>
      <vt:lpstr>Roboto Medium</vt:lpstr>
      <vt:lpstr>Office Theme</vt:lpstr>
      <vt:lpstr>PowerPoint Presentation</vt:lpstr>
      <vt:lpstr>Guiding Questions</vt:lpstr>
      <vt:lpstr>Introduction – Discovery Build</vt:lpstr>
      <vt:lpstr>Task 1</vt:lpstr>
      <vt:lpstr>Task 1</vt:lpstr>
      <vt:lpstr>Task 2</vt:lpstr>
      <vt:lpstr>Task 2</vt:lpstr>
      <vt:lpstr>Share</vt:lpstr>
      <vt:lpstr>Optional Video:</vt:lpstr>
      <vt:lpstr>Clean 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Tammy Pankey</cp:lastModifiedBy>
  <cp:revision>73</cp:revision>
  <dcterms:created xsi:type="dcterms:W3CDTF">2020-04-21T20:33:01Z</dcterms:created>
  <dcterms:modified xsi:type="dcterms:W3CDTF">2022-07-19T15:35:11Z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0x01010008A997C5561FD94D82BEA37A4242D399</vt:lpwstr>
  </property>
  <property fmtid="{D5CDD505-2E9C-101B-9397-08002B2CF9AE}" pid="3" name="MediaServiceImageTags">
    <vt:lpwstr/>
  </property>
</Properties>
</file>