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6"/>
  </p:notesMasterIdLst>
  <p:sldIdLst>
    <p:sldId id="259" r:id="rId5"/>
    <p:sldId id="260" r:id="rId6"/>
    <p:sldId id="261" r:id="rId7"/>
    <p:sldId id="285" r:id="rId8"/>
    <p:sldId id="317" r:id="rId9"/>
    <p:sldId id="318" r:id="rId10"/>
    <p:sldId id="311" r:id="rId11"/>
    <p:sldId id="306" r:id="rId12"/>
    <p:sldId id="269" r:id="rId13"/>
    <p:sldId id="282" r:id="rId14"/>
    <p:sldId id="31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y Morgan" initials="KM" lastIdx="18" clrIdx="0">
    <p:extLst>
      <p:ext uri="{19B8F6BF-5375-455C-9EA6-DF929625EA0E}">
        <p15:presenceInfo xmlns:p15="http://schemas.microsoft.com/office/powerpoint/2012/main" userId="S::kmorgan@firstinspires.org::19752d8f-270a-426b-91ad-1bf5c79275bc" providerId="AD"/>
      </p:ext>
    </p:extLst>
  </p:cmAuthor>
  <p:cmAuthor id="2" name="Tammy Pankey" initials="TP" lastIdx="17" clrIdx="1">
    <p:extLst>
      <p:ext uri="{19B8F6BF-5375-455C-9EA6-DF929625EA0E}">
        <p15:presenceInfo xmlns:p15="http://schemas.microsoft.com/office/powerpoint/2012/main" userId="S::tpankey@firstinspires.org::89b84b47-0384-4d66-b56e-dc00ebdb68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7342"/>
    <a:srgbClr val="006933"/>
    <a:srgbClr val="00A651"/>
    <a:srgbClr val="4472C4"/>
    <a:srgbClr val="FF781D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F76B75-716D-4F84-A389-31A690BA450D}" v="2" dt="2022-07-19T15:34:53.7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90"/>
    <p:restoredTop sz="87207"/>
  </p:normalViewPr>
  <p:slideViewPr>
    <p:cSldViewPr snapToGrid="0">
      <p:cViewPr varScale="1">
        <p:scale>
          <a:sx n="99" d="100"/>
          <a:sy n="99" d="100"/>
        </p:scale>
        <p:origin x="2328" y="90"/>
      </p:cViewPr>
      <p:guideLst>
        <p:guide orient="horz" pos="2160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mmy Pankey" userId="89b84b47-0384-4d66-b56e-dc00ebdb68cf" providerId="ADAL" clId="{59F76B75-716D-4F84-A389-31A690BA450D}"/>
    <pc:docChg chg="custSel modSld">
      <pc:chgData name="Tammy Pankey" userId="89b84b47-0384-4d66-b56e-dc00ebdb68cf" providerId="ADAL" clId="{59F76B75-716D-4F84-A389-31A690BA450D}" dt="2022-07-19T14:34:51.413" v="2" actId="478"/>
      <pc:docMkLst>
        <pc:docMk/>
      </pc:docMkLst>
      <pc:sldChg chg="addSp delSp modSp mod">
        <pc:chgData name="Tammy Pankey" userId="89b84b47-0384-4d66-b56e-dc00ebdb68cf" providerId="ADAL" clId="{59F76B75-716D-4F84-A389-31A690BA450D}" dt="2022-07-19T14:34:51.413" v="2" actId="478"/>
        <pc:sldMkLst>
          <pc:docMk/>
          <pc:sldMk cId="173956753" sldId="312"/>
        </pc:sldMkLst>
        <pc:spChg chg="del">
          <ac:chgData name="Tammy Pankey" userId="89b84b47-0384-4d66-b56e-dc00ebdb68cf" providerId="ADAL" clId="{59F76B75-716D-4F84-A389-31A690BA450D}" dt="2022-07-19T14:34:47.265" v="0" actId="478"/>
          <ac:spMkLst>
            <pc:docMk/>
            <pc:sldMk cId="173956753" sldId="312"/>
            <ac:spMk id="3" creationId="{5010B4F6-AB8D-46B9-924D-60D5BC2D0443}"/>
          </ac:spMkLst>
        </pc:spChg>
        <pc:spChg chg="add del mod">
          <ac:chgData name="Tammy Pankey" userId="89b84b47-0384-4d66-b56e-dc00ebdb68cf" providerId="ADAL" clId="{59F76B75-716D-4F84-A389-31A690BA450D}" dt="2022-07-19T14:34:51.413" v="2" actId="478"/>
          <ac:spMkLst>
            <pc:docMk/>
            <pc:sldMk cId="173956753" sldId="312"/>
            <ac:spMk id="5" creationId="{2F1CD5BD-D4E7-4717-5D60-054E87FCC8CF}"/>
          </ac:spMkLst>
        </pc:spChg>
        <pc:spChg chg="add mod">
          <ac:chgData name="Tammy Pankey" userId="89b84b47-0384-4d66-b56e-dc00ebdb68cf" providerId="ADAL" clId="{59F76B75-716D-4F84-A389-31A690BA450D}" dt="2022-07-19T14:34:47.853" v="1"/>
          <ac:spMkLst>
            <pc:docMk/>
            <pc:sldMk cId="173956753" sldId="312"/>
            <ac:spMk id="8" creationId="{C2E9D0BF-9A79-C5C9-8F1C-FB938A081E2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3F5F3-06B3-EE47-BF43-708E2593BF64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B8CF6-C2C2-924C-96EF-0C0C9E05F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7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may wish to play a video or song during clean up time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GoNoodle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https://family.gonoodle.com/activities/clean-up.  Link on YouTube Kids:  https://www.youtubekids.com/watch?v=ZJFk87ZsHn0 .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Youtube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https://youtu.be/ZJFk87ZsHn0</a:t>
            </a:r>
            <a:endParaRPr lang="en-US" dirty="0"/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00963E"/>
                </a:solidFill>
                <a:latin typeface="Arial-BoldMT"/>
              </a:rPr>
              <a:t>Cleanup Pointers</a:t>
            </a:r>
          </a:p>
          <a:p>
            <a:pPr algn="l"/>
            <a:r>
              <a:rPr lang="en-US" sz="1800" dirty="0"/>
              <a:t>• Everything built in this session should be taken apart and returned to the LEGO</a:t>
            </a:r>
            <a:r>
              <a:rPr lang="en-US" sz="1800" baseline="30000" dirty="0"/>
              <a:t>®</a:t>
            </a:r>
            <a:r>
              <a:rPr lang="en-US" sz="1800" dirty="0"/>
              <a:t> Education SPIKE</a:t>
            </a:r>
            <a:r>
              <a:rPr lang="en-US" sz="1800" baseline="30000" dirty="0"/>
              <a:t>TM</a:t>
            </a:r>
            <a:r>
              <a:rPr lang="en-US" sz="1800" dirty="0"/>
              <a:t> Essential/</a:t>
            </a:r>
            <a:r>
              <a:rPr lang="en-US" sz="1800" dirty="0" err="1"/>
              <a:t>WeDo</a:t>
            </a:r>
            <a:r>
              <a:rPr lang="en-US" sz="1800" dirty="0"/>
              <a:t> 2.0 set.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/>
              <a:t>• For easier material management, keep the pieces from the Explore set separate from the </a:t>
            </a:r>
            <a:r>
              <a:rPr lang="en-US" sz="1200" dirty="0"/>
              <a:t>SPIKE</a:t>
            </a:r>
            <a:r>
              <a:rPr lang="en-US" sz="1200" baseline="30000" dirty="0"/>
              <a:t>TM</a:t>
            </a:r>
            <a:r>
              <a:rPr lang="en-US" sz="1200" dirty="0"/>
              <a:t> Essential/</a:t>
            </a:r>
            <a:r>
              <a:rPr lang="en-US" sz="1200" dirty="0" err="1"/>
              <a:t>WeDo</a:t>
            </a:r>
            <a:r>
              <a:rPr lang="en-US" sz="1200" dirty="0"/>
              <a:t> 2.0 set.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752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99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session has Guiding Questions that can be shared to frame the session.</a:t>
            </a:r>
          </a:p>
          <a:p>
            <a:endParaRPr lang="en-US" sz="1200" b="0" i="1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200" b="1" i="0" u="none" strike="noStrike" baseline="0" dirty="0">
                <a:solidFill>
                  <a:srgbClr val="00963E"/>
                </a:solidFill>
                <a:latin typeface="Arial-BoldMT"/>
              </a:rPr>
              <a:t>Session Tips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Walk the team through how to access their appropriate lesson in the app.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If your team is new to coding, you could have them complete the getting started tutorials.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will only use their LEGO Education SPIKE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ArialMT"/>
              </a:rPr>
              <a:t>TM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Essential/</a:t>
            </a:r>
            <a:r>
              <a:rPr lang="en-US" sz="1200" b="0" i="0" u="none" strike="noStrike" baseline="0" dirty="0" err="1">
                <a:solidFill>
                  <a:srgbClr val="000000"/>
                </a:solidFill>
                <a:latin typeface="ArialMT"/>
              </a:rPr>
              <a:t>WeDo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2.0 set for this session. They won’t use anything from the Explore set or Explore model.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should only use pieces from their LEGO Education SPIKE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ArialMT"/>
              </a:rPr>
              <a:t>TM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Essential/</a:t>
            </a:r>
            <a:r>
              <a:rPr lang="en-US" sz="1200" b="0" i="0" u="none" strike="noStrike" baseline="0" dirty="0" err="1">
                <a:solidFill>
                  <a:srgbClr val="000000"/>
                </a:solidFill>
                <a:latin typeface="ArialMT"/>
              </a:rPr>
              <a:t>WeDo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2.0 set to modify the existing build to look like a wind turbine.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will determine how to change motor direction and motor speed.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</a:t>
            </a:r>
            <a:r>
              <a:rPr lang="en-US" sz="1200" b="0" i="1" u="none" strike="noStrike" baseline="0" dirty="0">
                <a:solidFill>
                  <a:srgbClr val="000000"/>
                </a:solidFill>
                <a:latin typeface="ArialMT"/>
              </a:rPr>
              <a:t>Ideas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space can be used to write down the coding steps planned, or which coding blocks the team will change.</a:t>
            </a:r>
            <a:endParaRPr lang="en-US" dirty="0"/>
          </a:p>
          <a:p>
            <a:pPr marL="342900" indent="-342900" algn="l">
              <a:buFont typeface="+mj-lt"/>
              <a:buAutoNum type="arabicPeriod"/>
            </a:pPr>
            <a:endParaRPr lang="en-US" dirty="0"/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24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Introduction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 Inclusive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Read the definition for 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Arial-BoldMT"/>
              </a:rPr>
              <a:t>inclusion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to the team. 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Arial-ItalicMT"/>
              </a:rPr>
              <a:t>(see page 5)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Talk about what 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Arial-BoldMT"/>
              </a:rPr>
              <a:t>inclusion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is. Have the team provide examples of this Core Value.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Extension: Have everyone draw a picture of an example of 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Arial-BoldMT"/>
              </a:rPr>
              <a:t>inclusion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on the Core Values page in their 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Arial-ItalicMT"/>
              </a:rPr>
              <a:t>Engineering Notebook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93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the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LEGO Education SPIKE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ArialMT"/>
              </a:rPr>
              <a:t>TM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Essential or </a:t>
            </a:r>
            <a:r>
              <a:rPr lang="en-US" sz="1200" b="0" i="0" u="none" strike="noStrike" baseline="0" dirty="0" err="1">
                <a:solidFill>
                  <a:srgbClr val="000000"/>
                </a:solidFill>
                <a:latin typeface="ArialMT"/>
              </a:rPr>
              <a:t>WeDo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2.0 app. Complete your lesson.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Make the model go in a different direction. Write down your ideas for how to change the program.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Modify the program based on your ideas.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Run your new program. See what happens.</a:t>
            </a:r>
          </a:p>
          <a:p>
            <a:endParaRPr lang="en-US" sz="1200" b="0" i="0" u="none" strike="noStrike" baseline="0" dirty="0">
              <a:solidFill>
                <a:srgbClr val="000000"/>
              </a:solidFill>
              <a:latin typeface="ArialMT"/>
            </a:endParaRPr>
          </a:p>
          <a:p>
            <a:endParaRPr lang="en-US" sz="1200" b="0" i="0" u="none" strike="noStrike" baseline="0" dirty="0">
              <a:solidFill>
                <a:srgbClr val="000000"/>
              </a:solidFill>
              <a:latin typeface="ArialMT"/>
            </a:endParaRPr>
          </a:p>
          <a:p>
            <a:r>
              <a:rPr lang="en-US" sz="1200" b="1" i="0" u="none" strike="noStrike" baseline="0" dirty="0">
                <a:solidFill>
                  <a:srgbClr val="000000"/>
                </a:solidFill>
                <a:latin typeface="ArialMT"/>
              </a:rPr>
              <a:t>Challenge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Make the motor turn in both directions and code it to go faster and slower.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the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LEGO Education SPIKE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ArialMT"/>
              </a:rPr>
              <a:t>TM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Essential or </a:t>
            </a:r>
            <a:r>
              <a:rPr lang="en-US" sz="1200" b="0" i="0" u="none" strike="noStrike" baseline="0" dirty="0" err="1">
                <a:solidFill>
                  <a:srgbClr val="000000"/>
                </a:solidFill>
                <a:latin typeface="ArialMT"/>
              </a:rPr>
              <a:t>WeDo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2.0 app. Complete your lesson.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Make the model go in a different direction. Write down your ideas for how to change the program.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Modify the program based on your ideas.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Run your new program. See what happens.</a:t>
            </a:r>
          </a:p>
          <a:p>
            <a:endParaRPr lang="en-US" sz="1200" b="0" i="0" u="none" strike="noStrike" baseline="0" dirty="0">
              <a:solidFill>
                <a:srgbClr val="000000"/>
              </a:solidFill>
              <a:latin typeface="ArialMT"/>
            </a:endParaRPr>
          </a:p>
          <a:p>
            <a:endParaRPr lang="en-US" sz="1200" b="0" i="0" u="none" strike="noStrike" baseline="0" dirty="0">
              <a:solidFill>
                <a:srgbClr val="000000"/>
              </a:solidFill>
              <a:latin typeface="ArialMT"/>
            </a:endParaRPr>
          </a:p>
          <a:p>
            <a:r>
              <a:rPr lang="en-US" sz="1200" b="1" i="0" u="none" strike="noStrike" baseline="0" dirty="0">
                <a:solidFill>
                  <a:srgbClr val="000000"/>
                </a:solidFill>
                <a:latin typeface="ArialMT"/>
              </a:rPr>
              <a:t>Challenge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Make the motor turn in both directions and code it to go faster and slower.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83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the LEGO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®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model you built earlier in this session.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 the model so that it looks like a wind turbine.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Redesign the model to capture maximum wind energy.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 the code so that the model captures maximum wind energy.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 the model so that the wind turbine can move direction depending on the wind location.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38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8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the LEGO</a:t>
            </a:r>
            <a:r>
              <a:rPr lang="en-US" sz="18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®</a:t>
            </a:r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model you built earlier in this session.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 the model so that it looks like a wind turbine.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Redesign the model to capture maximum wind energy.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 the code so that the model captures maximum wind energy.</a:t>
            </a:r>
          </a:p>
          <a:p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 the model so that the wind turbine can move direction depending on the wind location.</a:t>
            </a:r>
          </a:p>
          <a:p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Have the team: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Share what they did in the session.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dirty="0"/>
              <a:t>Show the motor coding skills they learned.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dirty="0"/>
              <a:t>Demonstrate how they modified the model and code to capture the maximum amount of energy.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58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Choose a relevant, age-appropriate video for your students.  </a:t>
            </a:r>
          </a:p>
          <a:p>
            <a:r>
              <a:rPr lang="en-US" dirty="0"/>
              <a:t>Here is one example from </a:t>
            </a:r>
            <a:r>
              <a:rPr lang="en-US" dirty="0" err="1"/>
              <a:t>Minutephysics</a:t>
            </a:r>
            <a:r>
              <a:rPr lang="en-US" dirty="0"/>
              <a:t> on the physics of windmill design: 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WGKIjojADmg&amp;feature</a:t>
            </a:r>
            <a:r>
              <a:rPr lang="en-US" dirty="0"/>
              <a:t>=</a:t>
            </a:r>
            <a:r>
              <a:rPr lang="en-US" dirty="0" err="1"/>
              <a:t>youtu.be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503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720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0FF1096-3169-EE4B-8934-C3FB782637A7}"/>
              </a:ext>
            </a:extLst>
          </p:cNvPr>
          <p:cNvSpPr/>
          <p:nvPr userDrawn="1"/>
        </p:nvSpPr>
        <p:spPr>
          <a:xfrm>
            <a:off x="7958361" y="6139370"/>
            <a:ext cx="878284" cy="45719"/>
          </a:xfrm>
          <a:prstGeom prst="rect">
            <a:avLst/>
          </a:pr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0C33C2-6CD3-9547-B7C0-310F735C71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3368" y="6288708"/>
            <a:ext cx="567209" cy="450144"/>
          </a:xfrm>
          <a:prstGeom prst="rect">
            <a:avLst/>
          </a:prstGeom>
        </p:spPr>
      </p:pic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74D5A213-B54C-7348-B25E-7F6F8FFC4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357055" cy="209912"/>
          </a:xfrm>
        </p:spPr>
        <p:txBody>
          <a:bodyPr/>
          <a:lstStyle>
            <a:lvl1pPr>
              <a:defRPr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C53052E6-E16C-A04B-8192-1DB31D569F0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123CD55-385C-5342-B8A4-11A44E4ABC0F}"/>
              </a:ext>
            </a:extLst>
          </p:cNvPr>
          <p:cNvCxnSpPr>
            <a:cxnSpLocks/>
          </p:cNvCxnSpPr>
          <p:nvPr userDrawn="1"/>
        </p:nvCxnSpPr>
        <p:spPr>
          <a:xfrm>
            <a:off x="180799" y="6159514"/>
            <a:ext cx="7622081" cy="0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6E3F1F0-7281-BB45-940C-7699D66DE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99" y="6339274"/>
            <a:ext cx="1171634" cy="369145"/>
          </a:xfrm>
          <a:prstGeom prst="rect">
            <a:avLst/>
          </a:prstGeom>
        </p:spPr>
      </p:pic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E86BD933-7ECD-DB44-A5D3-0CA3A0BC94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1909763"/>
            <a:ext cx="7886700" cy="41068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154C9013-0D60-994B-9DA0-2156E8F7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71F26ED-0509-D14C-96DF-C0C59D829C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98880"/>
            <a:ext cx="7886700" cy="5080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Add Sub Title</a:t>
            </a:r>
          </a:p>
        </p:txBody>
      </p:sp>
    </p:spTree>
    <p:extLst>
      <p:ext uri="{BB962C8B-B14F-4D97-AF65-F5344CB8AC3E}">
        <p14:creationId xmlns:p14="http://schemas.microsoft.com/office/powerpoint/2010/main" val="3321432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8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2">
              <a:lumMod val="2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>
            <a:extLst>
              <a:ext uri="{FF2B5EF4-FFF2-40B4-BE49-F238E27FC236}">
                <a16:creationId xmlns:a16="http://schemas.microsoft.com/office/drawing/2014/main" id="{49461470-2C49-0B4A-AFF2-693C58AC2F9F}"/>
              </a:ext>
            </a:extLst>
          </p:cNvPr>
          <p:cNvSpPr/>
          <p:nvPr/>
        </p:nvSpPr>
        <p:spPr>
          <a:xfrm>
            <a:off x="4148152" y="0"/>
            <a:ext cx="4995848" cy="6858000"/>
          </a:xfrm>
          <a:custGeom>
            <a:avLst/>
            <a:gdLst>
              <a:gd name="connsiteX0" fmla="*/ 810930 w 4995848"/>
              <a:gd name="connsiteY0" fmla="*/ 0 h 6857999"/>
              <a:gd name="connsiteX1" fmla="*/ 4995848 w 4995848"/>
              <a:gd name="connsiteY1" fmla="*/ 0 h 6857999"/>
              <a:gd name="connsiteX2" fmla="*/ 4995848 w 4995848"/>
              <a:gd name="connsiteY2" fmla="*/ 6857999 h 6857999"/>
              <a:gd name="connsiteX3" fmla="*/ 810929 w 4995848"/>
              <a:gd name="connsiteY3" fmla="*/ 6857999 h 6857999"/>
              <a:gd name="connsiteX4" fmla="*/ 772675 w 4995848"/>
              <a:gd name="connsiteY4" fmla="*/ 6790558 h 6857999"/>
              <a:gd name="connsiteX5" fmla="*/ 0 w 4995848"/>
              <a:gd name="connsiteY5" fmla="*/ 3429001 h 6857999"/>
              <a:gd name="connsiteX6" fmla="*/ 772675 w 4995848"/>
              <a:gd name="connsiteY6" fmla="*/ 674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5848" h="6857999">
                <a:moveTo>
                  <a:pt x="810930" y="0"/>
                </a:moveTo>
                <a:lnTo>
                  <a:pt x="4995848" y="0"/>
                </a:lnTo>
                <a:lnTo>
                  <a:pt x="4995848" y="6857999"/>
                </a:lnTo>
                <a:lnTo>
                  <a:pt x="810929" y="6857999"/>
                </a:lnTo>
                <a:lnTo>
                  <a:pt x="772675" y="6790558"/>
                </a:lnTo>
                <a:cubicBezTo>
                  <a:pt x="292599" y="5902709"/>
                  <a:pt x="0" y="4723291"/>
                  <a:pt x="0" y="3429001"/>
                </a:cubicBezTo>
                <a:cubicBezTo>
                  <a:pt x="0" y="2134711"/>
                  <a:pt x="292599" y="955293"/>
                  <a:pt x="772675" y="67445"/>
                </a:cubicBezTo>
                <a:close/>
              </a:path>
            </a:pathLst>
          </a:cu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58CCE88-462B-3041-8EC1-A38C25E56A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06" t="30941" r="22892" b="-245"/>
          <a:stretch/>
        </p:blipFill>
        <p:spPr>
          <a:xfrm>
            <a:off x="3200400" y="0"/>
            <a:ext cx="5943600" cy="36576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B760C1-7E25-45A7-B891-53C58D074EA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263390" y="2357713"/>
            <a:ext cx="4775839" cy="252415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8000" dirty="0">
                <a:solidFill>
                  <a:schemeClr val="bg1"/>
                </a:solidFill>
                <a:effectLst>
                  <a:outerShdw dist="56557" dir="8100000" algn="tr" rotWithShape="0">
                    <a:srgbClr val="147342"/>
                  </a:outerShdw>
                </a:effectLst>
                <a:latin typeface="Roboto Medium" pitchFamily="2" charset="0"/>
                <a:ea typeface="Roboto Medium" pitchFamily="2" charset="0"/>
              </a:rPr>
              <a:t>Energy Capture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6ADE897-E12C-4A20-B842-CD64CC495BD3}"/>
              </a:ext>
            </a:extLst>
          </p:cNvPr>
          <p:cNvSpPr txBox="1">
            <a:spLocks/>
          </p:cNvSpPr>
          <p:nvPr/>
        </p:nvSpPr>
        <p:spPr>
          <a:xfrm>
            <a:off x="343072" y="341368"/>
            <a:ext cx="2857328" cy="4654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spc="250" dirty="0">
                <a:solidFill>
                  <a:srgbClr val="00A651"/>
                </a:solidFill>
                <a:latin typeface="Roboto" pitchFamily="2" charset="0"/>
                <a:ea typeface="Roboto" pitchFamily="2" charset="0"/>
              </a:rPr>
              <a:t>SESSION 5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51114C1B-4CF7-4817-84D5-E5FBD229F3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12" y="5625594"/>
            <a:ext cx="1708714" cy="10831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33AC4A-69E0-C943-9B18-78347663B2D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689" y="5555164"/>
            <a:ext cx="1638221" cy="11174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558D74D-BF22-0648-A33B-F9B5C97180E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071" y="5631984"/>
            <a:ext cx="3100472" cy="9369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F52532-40E5-4053-A14E-3BDC338A178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306" y="2357713"/>
            <a:ext cx="2987316" cy="259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00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03995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10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A551"/>
                </a:solidFill>
              </a:rPr>
              <a:t>Clean Up</a:t>
            </a:r>
          </a:p>
        </p:txBody>
      </p:sp>
      <p:pic>
        <p:nvPicPr>
          <p:cNvPr id="7" name="Picture 6" descr="A picture containing tool, brush&#10;&#10;Description automatically generated">
            <a:extLst>
              <a:ext uri="{FF2B5EF4-FFF2-40B4-BE49-F238E27FC236}">
                <a16:creationId xmlns:a16="http://schemas.microsoft.com/office/drawing/2014/main" id="{AFD005AA-9D11-40B6-BACB-8D04D40553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428" y="1172626"/>
            <a:ext cx="6739147" cy="451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83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DB3A04-2BF4-4834-A5AC-BF412CEF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54483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11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99A4BC1-F5E0-4D25-AF3C-551958EE34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45" y="1619703"/>
            <a:ext cx="3606243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49E708-F974-4E03-AA24-84C68C83AEC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0819" y="995364"/>
            <a:ext cx="4640132" cy="3534677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2E9D0BF-9A79-C5C9-8F1C-FB938A081E2B}"/>
              </a:ext>
            </a:extLst>
          </p:cNvPr>
          <p:cNvSpPr txBox="1">
            <a:spLocks/>
          </p:cNvSpPr>
          <p:nvPr/>
        </p:nvSpPr>
        <p:spPr>
          <a:xfrm>
            <a:off x="188259" y="5002306"/>
            <a:ext cx="8501258" cy="1014318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LEGO, the LEGO logo and the SPIKE logo are trademarks of the/sont des marques de commerce du/son marcas registradas de LEGO Group. ©2022 The LEGO Group. All rights reserved/Tous droits réservés/Todos los derechos reservados.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, the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logo, and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  <a:ea typeface="Calibri" panose="020F0502020204030204" pitchFamily="34" charset="0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ENERGIZE</a:t>
            </a:r>
            <a:r>
              <a:rPr lang="en-US" sz="1200" baseline="30000">
                <a:latin typeface="Helvetica Neue" panose="02000503000000020004"/>
                <a:ea typeface="Calibri" panose="020F0502020204030204" pitchFamily="34" charset="0"/>
              </a:rPr>
              <a:t>SM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are registered trademarks of For Inspiration and Recognition of Science and Technology (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). LEGO</a:t>
            </a:r>
            <a:r>
              <a:rPr lang="en-US" sz="1200" baseline="30000">
                <a:latin typeface="Helvetica Neue" panose="02000503000000020004"/>
              </a:rPr>
              <a:t>® 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is a registered trademark of the LEGO Group.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LEGO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League and SUPERPOWERED</a:t>
            </a:r>
            <a:r>
              <a:rPr lang="en-US" sz="1200" baseline="30000">
                <a:latin typeface="Helvetica Neue" panose="02000503000000020004"/>
              </a:rPr>
              <a:t>SM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are jointly held trademarks of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and the LEGO Group. ©2022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and the LEGO Group. All rights reserved. </a:t>
            </a:r>
            <a:endParaRPr lang="en-US" sz="1200" dirty="0">
              <a:latin typeface="Helvetica Neue" panose="02000503000000020004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5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E1808D-4A41-4429-BDD9-039046921A33}"/>
              </a:ext>
            </a:extLst>
          </p:cNvPr>
          <p:cNvSpPr/>
          <p:nvPr/>
        </p:nvSpPr>
        <p:spPr>
          <a:xfrm>
            <a:off x="263047" y="365127"/>
            <a:ext cx="8426470" cy="762634"/>
          </a:xfrm>
          <a:prstGeom prst="roundRect">
            <a:avLst/>
          </a:prstGeom>
          <a:solidFill>
            <a:srgbClr val="00A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2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Guiding Questions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AF9C81-E385-4FC9-A39D-DEA705CF563C}"/>
              </a:ext>
            </a:extLst>
          </p:cNvPr>
          <p:cNvSpPr/>
          <p:nvPr/>
        </p:nvSpPr>
        <p:spPr>
          <a:xfrm flipH="1">
            <a:off x="6693337" y="1747777"/>
            <a:ext cx="2286000" cy="3281423"/>
          </a:xfrm>
          <a:prstGeom prst="roundRect">
            <a:avLst/>
          </a:prstGeom>
          <a:solidFill>
            <a:srgbClr val="C9DF89"/>
          </a:solidFill>
          <a:ln w="28575"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45720" rIns="45720" bIns="91440" rtlCol="0" anchor="t" anchorCtr="0">
            <a:noAutofit/>
          </a:bodyPr>
          <a:lstStyle/>
          <a:p>
            <a:pPr algn="ctr">
              <a:spcAft>
                <a:spcPts val="200"/>
              </a:spcAft>
            </a:pPr>
            <a:r>
              <a:rPr lang="en-US" sz="1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</a:p>
          <a:p>
            <a:pPr algn="ctr">
              <a:spcAft>
                <a:spcPts val="200"/>
              </a:spcAft>
            </a:pPr>
            <a:endParaRPr lang="en-US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build the LEGO model from the lesson and explore motor coding blocks.</a:t>
            </a:r>
          </a:p>
          <a:p>
            <a:pPr>
              <a:spcAft>
                <a:spcPts val="200"/>
              </a:spcAft>
            </a:pP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apply their coding and building skills to change the existing model into a wind turbine.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F45DFF6-EE04-4A18-8898-D4C1CE4A06C7}"/>
              </a:ext>
            </a:extLst>
          </p:cNvPr>
          <p:cNvSpPr/>
          <p:nvPr/>
        </p:nvSpPr>
        <p:spPr>
          <a:xfrm>
            <a:off x="263047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code the model to move at a different speed?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F5A9C7E-C2D0-4F93-BC6B-DBADE1AF2924}"/>
              </a:ext>
            </a:extLst>
          </p:cNvPr>
          <p:cNvSpPr/>
          <p:nvPr/>
        </p:nvSpPr>
        <p:spPr>
          <a:xfrm>
            <a:off x="263047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build and code the LEGO model using motor blocks?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8CFE0DF-BEF3-4914-A598-7A66A74C572C}"/>
              </a:ext>
            </a:extLst>
          </p:cNvPr>
          <p:cNvSpPr/>
          <p:nvPr/>
        </p:nvSpPr>
        <p:spPr>
          <a:xfrm>
            <a:off x="3478192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you change the program so the LEGO model moves in a different way?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916FD3D-F12A-4905-AEFF-ED4FEE822709}"/>
              </a:ext>
            </a:extLst>
          </p:cNvPr>
          <p:cNvSpPr/>
          <p:nvPr/>
        </p:nvSpPr>
        <p:spPr>
          <a:xfrm>
            <a:off x="3478192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add blades to make the model look like a wind turbine?</a:t>
            </a:r>
          </a:p>
        </p:txBody>
      </p:sp>
      <p:sp>
        <p:nvSpPr>
          <p:cNvPr id="10" name="Rectangle: Rounded Corners 10">
            <a:extLst>
              <a:ext uri="{FF2B5EF4-FFF2-40B4-BE49-F238E27FC236}">
                <a16:creationId xmlns:a16="http://schemas.microsoft.com/office/drawing/2014/main" id="{12EFF9B9-1627-A7DD-539C-2D6686790141}"/>
              </a:ext>
            </a:extLst>
          </p:cNvPr>
          <p:cNvSpPr/>
          <p:nvPr/>
        </p:nvSpPr>
        <p:spPr>
          <a:xfrm>
            <a:off x="263047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modify the program to make the turbine go faster?</a:t>
            </a:r>
          </a:p>
        </p:txBody>
      </p:sp>
      <p:sp>
        <p:nvSpPr>
          <p:cNvPr id="12" name="Rectangle: Rounded Corners 17">
            <a:extLst>
              <a:ext uri="{FF2B5EF4-FFF2-40B4-BE49-F238E27FC236}">
                <a16:creationId xmlns:a16="http://schemas.microsoft.com/office/drawing/2014/main" id="{428C0A6D-65CA-3C0A-FD9C-32E5B3059793}"/>
              </a:ext>
            </a:extLst>
          </p:cNvPr>
          <p:cNvSpPr/>
          <p:nvPr/>
        </p:nvSpPr>
        <p:spPr>
          <a:xfrm>
            <a:off x="3478192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you maximize energy capture?</a:t>
            </a:r>
          </a:p>
        </p:txBody>
      </p:sp>
    </p:spTree>
    <p:extLst>
      <p:ext uri="{BB962C8B-B14F-4D97-AF65-F5344CB8AC3E}">
        <p14:creationId xmlns:p14="http://schemas.microsoft.com/office/powerpoint/2010/main" val="171746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3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Introduction – Be Inclusive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D135C1E-0942-48C3-9F0A-AD3D55C08964}"/>
              </a:ext>
            </a:extLst>
          </p:cNvPr>
          <p:cNvSpPr txBox="1">
            <a:spLocks/>
          </p:cNvSpPr>
          <p:nvPr/>
        </p:nvSpPr>
        <p:spPr>
          <a:xfrm>
            <a:off x="3912243" y="1274276"/>
            <a:ext cx="4965539" cy="4594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Examples </a:t>
            </a:r>
            <a:r>
              <a:rPr lang="en-US" b="1"/>
              <a:t>of Inclusion</a:t>
            </a:r>
            <a:endParaRPr lang="en-US" b="1" dirty="0"/>
          </a:p>
          <a:p>
            <a:r>
              <a:rPr lang="en-US" dirty="0">
                <a:highlight>
                  <a:srgbClr val="FFFF00"/>
                </a:highlight>
              </a:rPr>
              <a:t>Ask the students to provide examples of Inclusion and record them here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Inclusion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Inclusion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9FA2E4-1D45-4719-8F65-68E9FA4919C1}"/>
              </a:ext>
            </a:extLst>
          </p:cNvPr>
          <p:cNvSpPr txBox="1"/>
          <p:nvPr/>
        </p:nvSpPr>
        <p:spPr>
          <a:xfrm>
            <a:off x="7445526" y="391057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A6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Extension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EC417581-88DD-46E8-8DCB-B364F27973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761" y="1188247"/>
            <a:ext cx="2057400" cy="2057400"/>
          </a:xfrm>
          <a:prstGeom prst="rect">
            <a:avLst/>
          </a:prstGeom>
        </p:spPr>
      </p:pic>
      <p:pic>
        <p:nvPicPr>
          <p:cNvPr id="11" name="Picture 10" descr="A group of people in garment&#10;&#10;Description automatically generated with low confidence">
            <a:extLst>
              <a:ext uri="{FF2B5EF4-FFF2-40B4-BE49-F238E27FC236}">
                <a16:creationId xmlns:a16="http://schemas.microsoft.com/office/drawing/2014/main" id="{1DA07114-AE0C-47A3-B0BB-53AAA7791B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74" y="3868391"/>
            <a:ext cx="4191953" cy="227379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1276DA-64A6-464C-8E68-29EC9EE927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7688" y="3245647"/>
            <a:ext cx="3121547" cy="210605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We respected each other and embraced our differences.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1394D7-23BB-341E-3719-6AF14B450D8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5526" y="4282606"/>
            <a:ext cx="1287533" cy="17322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51211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4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Open the SPIKE</a:t>
            </a:r>
            <a:r>
              <a:rPr lang="en-US" sz="3200" baseline="30000" dirty="0">
                <a:solidFill>
                  <a:schemeClr val="tx1"/>
                </a:solidFill>
              </a:rPr>
              <a:t>TM</a:t>
            </a:r>
            <a:r>
              <a:rPr lang="en-US" sz="3200" dirty="0">
                <a:solidFill>
                  <a:schemeClr val="tx1"/>
                </a:solidFill>
              </a:rPr>
              <a:t> Essential or </a:t>
            </a:r>
            <a:r>
              <a:rPr lang="en-US" sz="3200" dirty="0" err="1">
                <a:solidFill>
                  <a:schemeClr val="tx1"/>
                </a:solidFill>
              </a:rPr>
              <a:t>WeDo</a:t>
            </a:r>
            <a:r>
              <a:rPr lang="en-US" sz="3200" dirty="0">
                <a:solidFill>
                  <a:schemeClr val="tx1"/>
                </a:solidFill>
              </a:rPr>
              <a:t> 2.0 app. Complete your lesson.</a:t>
            </a:r>
          </a:p>
          <a:p>
            <a:r>
              <a:rPr lang="en-US" sz="3200" dirty="0">
                <a:solidFill>
                  <a:schemeClr val="tx1"/>
                </a:solidFill>
              </a:rPr>
              <a:t>Make the model go in a different direction. Write down your ideas for how to change the program.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1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115CF1-DF20-46F9-A492-22223F71D844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83E635-EA32-D790-F0E8-5DF3E8100B0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741" y="3246408"/>
            <a:ext cx="1267902" cy="9221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DBF79B-003F-86D1-B6CA-87C54AE55F0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2811" y="2466618"/>
            <a:ext cx="1693095" cy="9143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22B01E-5CCD-1353-2E5C-9E3E9395739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7073" y="1366264"/>
            <a:ext cx="1848613" cy="123134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52E7B84-B71F-E9E2-95DE-E6A9A7F0E2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0456" y="4168519"/>
            <a:ext cx="1817804" cy="158687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825566A-8314-806D-D69D-5FF26D35F190}"/>
              </a:ext>
            </a:extLst>
          </p:cNvPr>
          <p:cNvSpPr/>
          <p:nvPr/>
        </p:nvSpPr>
        <p:spPr>
          <a:xfrm>
            <a:off x="6885093" y="4927613"/>
            <a:ext cx="162560" cy="370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54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5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221365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Modify the program based on your ideas.</a:t>
            </a:r>
          </a:p>
          <a:p>
            <a:r>
              <a:rPr lang="en-US" sz="3200" dirty="0">
                <a:solidFill>
                  <a:schemeClr val="tx1"/>
                </a:solidFill>
              </a:rPr>
              <a:t>Run your new program. See what happens.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1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115CF1-DF20-46F9-A492-22223F71D844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83E635-EA32-D790-F0E8-5DF3E8100B0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741" y="3246408"/>
            <a:ext cx="1267902" cy="9221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DBF79B-003F-86D1-B6CA-87C54AE55F0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2811" y="2466618"/>
            <a:ext cx="1693095" cy="9143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22B01E-5CCD-1353-2E5C-9E3E9395739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7073" y="1366264"/>
            <a:ext cx="1848613" cy="123134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52E7B84-B71F-E9E2-95DE-E6A9A7F0E2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0456" y="4168519"/>
            <a:ext cx="1817804" cy="158687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825566A-8314-806D-D69D-5FF26D35F190}"/>
              </a:ext>
            </a:extLst>
          </p:cNvPr>
          <p:cNvSpPr/>
          <p:nvPr/>
        </p:nvSpPr>
        <p:spPr>
          <a:xfrm>
            <a:off x="6885093" y="4927613"/>
            <a:ext cx="162560" cy="370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AD583762-F8FC-9410-277A-7D9B7203FD1A}"/>
              </a:ext>
            </a:extLst>
          </p:cNvPr>
          <p:cNvSpPr txBox="1">
            <a:spLocks/>
          </p:cNvSpPr>
          <p:nvPr/>
        </p:nvSpPr>
        <p:spPr>
          <a:xfrm>
            <a:off x="626742" y="3814376"/>
            <a:ext cx="5829033" cy="1985239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>
                <a:solidFill>
                  <a:srgbClr val="00A651"/>
                </a:solidFill>
                <a:latin typeface="ArialMT"/>
              </a:rPr>
              <a:t>Challenge</a:t>
            </a:r>
          </a:p>
          <a:p>
            <a:r>
              <a:rPr lang="en-US" sz="2800" dirty="0">
                <a:latin typeface="ArialMT"/>
              </a:rPr>
              <a:t>Make the motor turn in both directions and code it to go faster and slower.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11701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6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Use the LEGO</a:t>
            </a:r>
            <a:r>
              <a:rPr lang="en-US" sz="3200" baseline="30000" dirty="0">
                <a:solidFill>
                  <a:schemeClr val="tx1"/>
                </a:solidFill>
              </a:rPr>
              <a:t>®</a:t>
            </a:r>
            <a:r>
              <a:rPr lang="en-US" sz="3200" dirty="0">
                <a:solidFill>
                  <a:schemeClr val="tx1"/>
                </a:solidFill>
              </a:rPr>
              <a:t> model you built earlier in this session.</a:t>
            </a:r>
          </a:p>
          <a:p>
            <a:r>
              <a:rPr lang="en-US" sz="3200" dirty="0">
                <a:solidFill>
                  <a:schemeClr val="tx1"/>
                </a:solidFill>
              </a:rPr>
              <a:t>Change the model so that it looks like a wind turbine.</a:t>
            </a:r>
          </a:p>
          <a:p>
            <a:r>
              <a:rPr lang="en-US" sz="3200" dirty="0">
                <a:solidFill>
                  <a:schemeClr val="tx1"/>
                </a:solidFill>
              </a:rPr>
              <a:t>Redesign the model to capture maximum wind energy.</a:t>
            </a:r>
          </a:p>
          <a:p>
            <a:r>
              <a:rPr lang="en-US" sz="3200" dirty="0">
                <a:solidFill>
                  <a:schemeClr val="tx1"/>
                </a:solidFill>
              </a:rPr>
              <a:t>Change the code so that the model captures maximum wind energy.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115CF1-DF20-46F9-A492-22223F71D844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83E635-EA32-D790-F0E8-5DF3E8100B0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741" y="3246408"/>
            <a:ext cx="1267902" cy="9221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DBF79B-003F-86D1-B6CA-87C54AE55F0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2811" y="2466618"/>
            <a:ext cx="1693095" cy="9143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22B01E-5CCD-1353-2E5C-9E3E9395739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7073" y="1366264"/>
            <a:ext cx="1848613" cy="123134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52E7B84-B71F-E9E2-95DE-E6A9A7F0E2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0456" y="4168519"/>
            <a:ext cx="1817804" cy="158687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825566A-8314-806D-D69D-5FF26D35F190}"/>
              </a:ext>
            </a:extLst>
          </p:cNvPr>
          <p:cNvSpPr/>
          <p:nvPr/>
        </p:nvSpPr>
        <p:spPr>
          <a:xfrm>
            <a:off x="6885093" y="4927613"/>
            <a:ext cx="162560" cy="370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82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7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132"/>
            <a:ext cx="7886700" cy="762634"/>
          </a:xfrm>
        </p:spPr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129B761D-41D6-4F4F-86E9-6A37FED27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48447" y="1828800"/>
            <a:ext cx="4142436" cy="393620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i="0" u="none" strike="noStrike" baseline="0" dirty="0">
                <a:solidFill>
                  <a:srgbClr val="00A651"/>
                </a:solidFill>
                <a:latin typeface="ArialMT"/>
              </a:rPr>
              <a:t>Challenge</a:t>
            </a:r>
          </a:p>
          <a:p>
            <a:pPr algn="l"/>
            <a:r>
              <a:rPr lang="en-US" sz="2800" b="0" i="0" u="none" strike="noStrike" baseline="0" dirty="0">
                <a:latin typeface="ArialMT"/>
              </a:rPr>
              <a:t>Change the model so that the wind turbine can move direction depending on the wind location.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F82737-D27D-C5FA-7DB9-74FC82B0293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87" y="1534358"/>
            <a:ext cx="4428413" cy="294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25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8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4D35A-834E-4F7C-BC9B-EE00FA0ED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26855"/>
            <a:ext cx="4255866" cy="470780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Share what you did in the session.</a:t>
            </a:r>
          </a:p>
          <a:p>
            <a:r>
              <a:rPr lang="en-US" sz="2800" dirty="0">
                <a:solidFill>
                  <a:schemeClr val="tx1"/>
                </a:solidFill>
              </a:rPr>
              <a:t>Show the motor coding skills you learned.</a:t>
            </a:r>
          </a:p>
          <a:p>
            <a:r>
              <a:rPr lang="en-US" sz="2800" dirty="0">
                <a:solidFill>
                  <a:schemeClr val="tx1"/>
                </a:solidFill>
              </a:rPr>
              <a:t>Demonstrate how you modified the model and code to capture the maximum amount of energy.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A651"/>
                </a:solidFill>
              </a:rPr>
              <a:t>Share</a:t>
            </a:r>
          </a:p>
        </p:txBody>
      </p: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BC57C1C5-B6DD-4BFB-831C-A575CB8B1691}"/>
              </a:ext>
            </a:extLst>
          </p:cNvPr>
          <p:cNvSpPr/>
          <p:nvPr/>
        </p:nvSpPr>
        <p:spPr>
          <a:xfrm rot="158273">
            <a:off x="5644811" y="1182211"/>
            <a:ext cx="2407546" cy="1798983"/>
          </a:xfrm>
          <a:prstGeom prst="wedgeEllipseCallout">
            <a:avLst>
              <a:gd name="adj1" fmla="val -17007"/>
              <a:gd name="adj2" fmla="val 74678"/>
            </a:avLst>
          </a:prstGeom>
          <a:solidFill>
            <a:srgbClr val="A6DFE2"/>
          </a:solidFill>
          <a:ln w="1905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you discovered? Share with your team!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83558B-0D52-4950-80F4-8FDC7A4A5E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01244" y="3429000"/>
            <a:ext cx="3188273" cy="257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37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A4E0D3-A797-4AAE-B837-2ADD656A2819}"/>
              </a:ext>
            </a:extLst>
          </p:cNvPr>
          <p:cNvSpPr/>
          <p:nvPr/>
        </p:nvSpPr>
        <p:spPr>
          <a:xfrm>
            <a:off x="1018902" y="1058090"/>
            <a:ext cx="7106194" cy="474181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9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79E1ECC3-F162-4E13-A48B-FE68FA7D1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Optional Video: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 picture containing text, toy, doll&#10;&#10;Description automatically generated">
            <a:extLst>
              <a:ext uri="{FF2B5EF4-FFF2-40B4-BE49-F238E27FC236}">
                <a16:creationId xmlns:a16="http://schemas.microsoft.com/office/drawing/2014/main" id="{033973A4-1366-45D8-B9B6-8F6EFC2A8A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967" y="1200183"/>
            <a:ext cx="3866063" cy="386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909B7F-E215-4800-9989-2E6767F892B2}"/>
              </a:ext>
            </a:extLst>
          </p:cNvPr>
          <p:cNvSpPr txBox="1"/>
          <p:nvPr/>
        </p:nvSpPr>
        <p:spPr>
          <a:xfrm>
            <a:off x="1175655" y="5112245"/>
            <a:ext cx="679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You may wish to embed a relevant, age-appropriate video for your students here.  See the Notes for an example.</a:t>
            </a:r>
          </a:p>
        </p:txBody>
      </p:sp>
    </p:spTree>
    <p:extLst>
      <p:ext uri="{BB962C8B-B14F-4D97-AF65-F5344CB8AC3E}">
        <p14:creationId xmlns:p14="http://schemas.microsoft.com/office/powerpoint/2010/main" val="2951668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8aad47-528b-43f4-b615-4953615f0d4f">
      <Terms xmlns="http://schemas.microsoft.com/office/infopath/2007/PartnerControls"/>
    </lcf76f155ced4ddcb4097134ff3c332f>
    <TaxCatchAll xmlns="0bfdc619-4bd5-4a26-8e37-4be4446dc23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A997C5561FD94D82BEA37A4242D399" ma:contentTypeVersion="17" ma:contentTypeDescription="Create a new document." ma:contentTypeScope="" ma:versionID="6ddc0be8eeab505eaafe357cdcec153a">
  <xsd:schema xmlns:xsd="http://www.w3.org/2001/XMLSchema" xmlns:xs="http://www.w3.org/2001/XMLSchema" xmlns:p="http://schemas.microsoft.com/office/2006/metadata/properties" xmlns:ns2="7c8aad47-528b-43f4-b615-4953615f0d4f" xmlns:ns3="c7bc20cd-f3b5-4cb9-9099-b7d1e4c3c983" xmlns:ns4="0bfdc619-4bd5-4a26-8e37-4be4446dc23a" targetNamespace="http://schemas.microsoft.com/office/2006/metadata/properties" ma:root="true" ma:fieldsID="d9db02e48974a0d7b6c19b36e012dbe7" ns2:_="" ns3:_="" ns4:_="">
    <xsd:import namespace="7c8aad47-528b-43f4-b615-4953615f0d4f"/>
    <xsd:import namespace="c7bc20cd-f3b5-4cb9-9099-b7d1e4c3c983"/>
    <xsd:import namespace="0bfdc619-4bd5-4a26-8e37-4be4446dc2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aad47-528b-43f4-b615-4953615f0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13cef49-2953-4246-9b7f-e3d70b1cf0e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c20cd-f3b5-4cb9-9099-b7d1e4c3c98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dc619-4bd5-4a26-8e37-4be4446dc23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c948275e-acb8-4f67-9f4b-0f18b628c537}" ma:internalName="TaxCatchAll" ma:showField="CatchAllData" ma:web="c7bc20cd-f3b5-4cb9-9099-b7d1e4c3c9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8C3B65E-86F5-4F12-882B-E72674BBA31A}">
  <ds:schemaRefs>
    <ds:schemaRef ds:uri="eef8d247-b517-4b03-8403-4e70816b143f"/>
    <ds:schemaRef ds:uri="f0e45243-17b0-4cce-9b2d-f191534f8a0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98a1be8e-ceb0-4d64-90f3-74f22257285b"/>
    <ds:schemaRef ds:uri="0bfdc619-4bd5-4a26-8e37-4be4446dc23a"/>
  </ds:schemaRefs>
</ds:datastoreItem>
</file>

<file path=customXml/itemProps2.xml><?xml version="1.0" encoding="utf-8"?>
<ds:datastoreItem xmlns:ds="http://schemas.openxmlformats.org/officeDocument/2006/customXml" ds:itemID="{7151A670-0DF8-40A2-9C30-9AF459D7E2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6EFDA1-711F-4A1B-B2CE-77428E2BE28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816</TotalTime>
  <Words>1182</Words>
  <Application>Microsoft Office PowerPoint</Application>
  <PresentationFormat>On-screen Show (4:3)</PresentationFormat>
  <Paragraphs>135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Arial-BoldMT</vt:lpstr>
      <vt:lpstr>Arial-ItalicMT</vt:lpstr>
      <vt:lpstr>ArialMT</vt:lpstr>
      <vt:lpstr>Calibri</vt:lpstr>
      <vt:lpstr>Helvetica Neue</vt:lpstr>
      <vt:lpstr>Roboto</vt:lpstr>
      <vt:lpstr>Roboto Medium</vt:lpstr>
      <vt:lpstr>Office Theme</vt:lpstr>
      <vt:lpstr>PowerPoint Presentation</vt:lpstr>
      <vt:lpstr>Guiding Questions</vt:lpstr>
      <vt:lpstr>Introduction – Be Inclusive</vt:lpstr>
      <vt:lpstr>Task 1</vt:lpstr>
      <vt:lpstr>Task 1</vt:lpstr>
      <vt:lpstr>Task 2</vt:lpstr>
      <vt:lpstr>Task 2</vt:lpstr>
      <vt:lpstr>Share</vt:lpstr>
      <vt:lpstr>Optional Video:</vt:lpstr>
      <vt:lpstr>Clean 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Tammy Pankey</cp:lastModifiedBy>
  <cp:revision>59</cp:revision>
  <dcterms:created xsi:type="dcterms:W3CDTF">2020-04-21T20:33:01Z</dcterms:created>
  <dcterms:modified xsi:type="dcterms:W3CDTF">2022-07-19T15:34:54Z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0x01010008A997C5561FD94D82BEA37A4242D399</vt:lpwstr>
  </property>
  <property fmtid="{D5CDD505-2E9C-101B-9397-08002B2CF9AE}" pid="3" name="MediaServiceImageTags">
    <vt:lpwstr/>
  </property>
</Properties>
</file>